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5"/>
  </p:notesMasterIdLst>
  <p:sldIdLst>
    <p:sldId id="256" r:id="rId2"/>
    <p:sldId id="258" r:id="rId3"/>
    <p:sldId id="317" r:id="rId4"/>
    <p:sldId id="269" r:id="rId5"/>
    <p:sldId id="314" r:id="rId6"/>
    <p:sldId id="289" r:id="rId7"/>
    <p:sldId id="290" r:id="rId8"/>
    <p:sldId id="291" r:id="rId9"/>
    <p:sldId id="292" r:id="rId10"/>
    <p:sldId id="296" r:id="rId11"/>
    <p:sldId id="299" r:id="rId12"/>
    <p:sldId id="298" r:id="rId13"/>
    <p:sldId id="297" r:id="rId14"/>
    <p:sldId id="309" r:id="rId15"/>
    <p:sldId id="304" r:id="rId16"/>
    <p:sldId id="293" r:id="rId17"/>
    <p:sldId id="303" r:id="rId18"/>
    <p:sldId id="302" r:id="rId19"/>
    <p:sldId id="305" r:id="rId20"/>
    <p:sldId id="306" r:id="rId21"/>
    <p:sldId id="300" r:id="rId22"/>
    <p:sldId id="301" r:id="rId23"/>
    <p:sldId id="268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휴먼둥근헤드라인" panose="02030504000101010101" pitchFamily="18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영준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445569"/>
    <a:srgbClr val="0165B2"/>
    <a:srgbClr val="D9D9D9"/>
    <a:srgbClr val="E41A00"/>
    <a:srgbClr val="FE431E"/>
    <a:srgbClr val="8781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8030" autoAdjust="0"/>
  </p:normalViewPr>
  <p:slideViewPr>
    <p:cSldViewPr>
      <p:cViewPr varScale="1">
        <p:scale>
          <a:sx n="66" d="100"/>
          <a:sy n="66" d="100"/>
        </p:scale>
        <p:origin x="1166" y="62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4BF76D2-8518-46F5-B096-4BC2744067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27789-ACDC-4B43-872A-AC8AB270FD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7AA1AEC-0B09-4CF1-8058-44C13392E2BC}" type="datetimeFigureOut">
              <a:rPr lang="ko-KR" altLang="en-US"/>
              <a:pPr>
                <a:defRPr/>
              </a:pPr>
              <a:t>2019-12-05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2231E7C-4554-41B5-9F95-0832713F41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68B9F8F-9C57-409E-98D3-49B11EA75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B8D6D1-6E6D-4BF9-816D-E1FC1B776A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6F698-B3AC-4CED-8ED6-76832387C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5EB0CDD-34F6-4DF4-A891-B1AFB89B85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23521386-50F8-4186-9EC0-426B56449A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281966A1-5087-4F4C-9BF1-FD19520D96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안녕하세요 </a:t>
            </a:r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AR</a:t>
            </a:r>
            <a:r>
              <a:rPr lang="ko-KR" altLang="en-US" dirty="0"/>
              <a:t>기반 실시간 화면 공유 회의 시스템을 개발하게 된 </a:t>
            </a:r>
            <a:r>
              <a:rPr lang="en-US" altLang="ko-KR" dirty="0" err="1"/>
              <a:t>AdvICE</a:t>
            </a:r>
            <a:r>
              <a:rPr lang="ko-KR" altLang="en-US" dirty="0"/>
              <a:t>팀입니다</a:t>
            </a:r>
            <a:r>
              <a:rPr lang="en-US" altLang="ko-KR" dirty="0"/>
              <a:t>.</a:t>
            </a:r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33FB1DF7-2FE9-41CF-80EA-259BFC9AB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78C81288-A093-436E-ACA2-7EAC00525E2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>
            <a:extLst>
              <a:ext uri="{FF2B5EF4-FFF2-40B4-BE49-F238E27FC236}">
                <a16:creationId xmlns:a16="http://schemas.microsoft.com/office/drawing/2014/main" id="{74DE0142-1267-43A1-8B69-7D00D68927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>
            <a:extLst>
              <a:ext uri="{FF2B5EF4-FFF2-40B4-BE49-F238E27FC236}">
                <a16:creationId xmlns:a16="http://schemas.microsoft.com/office/drawing/2014/main" id="{E69504BB-048F-4987-A49C-4EC9B3BB9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748" name="슬라이드 번호 개체 틀 3">
            <a:extLst>
              <a:ext uri="{FF2B5EF4-FFF2-40B4-BE49-F238E27FC236}">
                <a16:creationId xmlns:a16="http://schemas.microsoft.com/office/drawing/2014/main" id="{11F6A10D-F0C8-405C-B840-AF0C638FC0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7ADE75D8-9159-426F-9B94-F6DF1DE9619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>
            <a:extLst>
              <a:ext uri="{FF2B5EF4-FFF2-40B4-BE49-F238E27FC236}">
                <a16:creationId xmlns:a16="http://schemas.microsoft.com/office/drawing/2014/main" id="{5EFCB0C4-DF79-4BA3-9182-3694EB617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슬라이드 노트 개체 틀 2">
            <a:extLst>
              <a:ext uri="{FF2B5EF4-FFF2-40B4-BE49-F238E27FC236}">
                <a16:creationId xmlns:a16="http://schemas.microsoft.com/office/drawing/2014/main" id="{5B9168B5-E4F7-4964-8DE0-0F0FAF29F6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목차는 다음과 같이 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소개</a:t>
            </a:r>
            <a:r>
              <a:rPr lang="en-US" altLang="ko-KR" dirty="0"/>
              <a:t>, </a:t>
            </a:r>
            <a:r>
              <a:rPr lang="ko-KR" altLang="en-US" dirty="0"/>
              <a:t>적용 기술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/>
              <a:t>프로젝트 결과 </a:t>
            </a:r>
            <a:r>
              <a:rPr lang="en-US" altLang="ko-KR" dirty="0"/>
              <a:t>5</a:t>
            </a:r>
            <a:r>
              <a:rPr lang="ko-KR" altLang="en-US" dirty="0"/>
              <a:t>개로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7172" name="슬라이드 번호 개체 틀 3">
            <a:extLst>
              <a:ext uri="{FF2B5EF4-FFF2-40B4-BE49-F238E27FC236}">
                <a16:creationId xmlns:a16="http://schemas.microsoft.com/office/drawing/2014/main" id="{19EB5EF5-94FD-45EA-8827-7E8837AFE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61032FA-CD3C-4FF7-ADE3-047C871CF50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>
            <a:extLst>
              <a:ext uri="{FF2B5EF4-FFF2-40B4-BE49-F238E27FC236}">
                <a16:creationId xmlns:a16="http://schemas.microsoft.com/office/drawing/2014/main" id="{B58DBA53-B084-4B9B-A767-C1224DC654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슬라이드 노트 개체 틀 2">
            <a:extLst>
              <a:ext uri="{FF2B5EF4-FFF2-40B4-BE49-F238E27FC236}">
                <a16:creationId xmlns:a16="http://schemas.microsoft.com/office/drawing/2014/main" id="{DE68604D-81A3-4913-8200-C62FA79F0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먼저 프로젝트의 개요입니다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</a:t>
            </a:r>
            <a:r>
              <a:rPr lang="en-US" altLang="ko-KR" dirty="0"/>
              <a:t>AR </a:t>
            </a:r>
            <a:r>
              <a:rPr lang="ko-KR" altLang="en-US" dirty="0"/>
              <a:t>회의 시스템을 개발하게 된 이유는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회의의 중요성은 모두 공감하실 것이라고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 저희는 </a:t>
            </a:r>
            <a:r>
              <a:rPr lang="en-US" altLang="ko-KR" dirty="0"/>
              <a:t>AR </a:t>
            </a:r>
            <a:r>
              <a:rPr lang="ko-KR" altLang="en-US" dirty="0"/>
              <a:t>회의를 구현하고자 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당연히 직접 가서 해야 했던 많은 일들이 온라인으로 쉽고 빠르게 할 수 있게 되었습니다</a:t>
            </a:r>
            <a:r>
              <a:rPr lang="en-US" altLang="ko-KR" dirty="0"/>
              <a:t>. </a:t>
            </a:r>
            <a:r>
              <a:rPr lang="ko-KR" altLang="en-US" dirty="0"/>
              <a:t>은행청구나 쇼핑 등 많은 것들이 그렇습니다</a:t>
            </a:r>
            <a:r>
              <a:rPr lang="en-US" altLang="ko-KR" dirty="0"/>
              <a:t>. </a:t>
            </a:r>
            <a:r>
              <a:rPr lang="ko-KR" altLang="en-US" dirty="0"/>
              <a:t>하지만 회의는 아직 만나서 하는게 원칙입니다</a:t>
            </a:r>
            <a:r>
              <a:rPr lang="en-US" altLang="ko-KR" dirty="0"/>
              <a:t>. </a:t>
            </a:r>
            <a:r>
              <a:rPr lang="ko-KR" altLang="en-US" dirty="0"/>
              <a:t>왜 온라인으로 대체 되는 것이 힘들까요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개선하고자 하는 회의의 문제들은 무엇이 있을까요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endParaRPr lang="en-US" altLang="ko-KR" dirty="0"/>
          </a:p>
          <a:p>
            <a:r>
              <a:rPr lang="ko-KR" altLang="en-US" dirty="0"/>
              <a:t>오프라인 회의는 시공간 제약이 너무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회의를 하기 위해 꼭 모두가 시간을 맞춰 특정 장소에 모여야하고 이에 따라 발생하는 부대비용이 너무 많이 낭비되고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 온라인 회의의 몰입도 저하 문제입니다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해결하고자 했던 가장 큰 문제인데요</a:t>
            </a:r>
            <a:r>
              <a:rPr lang="en-US" altLang="ko-KR" dirty="0"/>
              <a:t>, </a:t>
            </a:r>
            <a:r>
              <a:rPr lang="ko-KR" altLang="en-US" dirty="0"/>
              <a:t>만나서 회의 할 수 없는 상황에 온라인 회의를 하기 마련인데</a:t>
            </a:r>
            <a:r>
              <a:rPr lang="en-US" altLang="ko-KR" dirty="0"/>
              <a:t>, </a:t>
            </a:r>
            <a:r>
              <a:rPr lang="ko-KR" altLang="en-US" dirty="0"/>
              <a:t>이는 오프라인 회의보다 몰입도와 집중력이 현저히 떨어지는 문제는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셋째 회의 자료 및 이력 정리의 번거로움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회의를 하는 건 좋은데 누군가는 회의록을 작성하고 요약해서 문서화할 필요가 있어 회의를 하는 시간만큼 문서를 정리하는 시간도 많은 문제를 해결하고자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넷째 저희의 아이디어에 발 맞춰 </a:t>
            </a:r>
            <a:r>
              <a:rPr lang="en-US" altLang="ko-KR" dirty="0"/>
              <a:t>5G</a:t>
            </a:r>
            <a:r>
              <a:rPr lang="ko-KR" altLang="en-US" dirty="0"/>
              <a:t>가 상용화되고</a:t>
            </a:r>
            <a:r>
              <a:rPr lang="en-US" altLang="ko-KR" dirty="0"/>
              <a:t> AR </a:t>
            </a:r>
            <a:r>
              <a:rPr lang="ko-KR" altLang="en-US" dirty="0"/>
              <a:t>활용 분야가 확장되었습니다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증강현실 기술을 접목하면 온라인 회의를 더 효과적으로 할 수 있지 않을까 하는 생각에서 프로젝트를 시작하게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13316" name="슬라이드 번호 개체 틀 3">
            <a:extLst>
              <a:ext uri="{FF2B5EF4-FFF2-40B4-BE49-F238E27FC236}">
                <a16:creationId xmlns:a16="http://schemas.microsoft.com/office/drawing/2014/main" id="{B3CAE781-0FCE-42D1-A5A3-AF3B6F52D1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DE2B972E-F6CC-4C57-ADB6-9275AC9185C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>
            <a:extLst>
              <a:ext uri="{FF2B5EF4-FFF2-40B4-BE49-F238E27FC236}">
                <a16:creationId xmlns:a16="http://schemas.microsoft.com/office/drawing/2014/main" id="{AF77A7BE-3021-42FA-9DF6-098EDB06B7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>
            <a:extLst>
              <a:ext uri="{FF2B5EF4-FFF2-40B4-BE49-F238E27FC236}">
                <a16:creationId xmlns:a16="http://schemas.microsoft.com/office/drawing/2014/main" id="{673E28E5-A51C-44AA-BE98-0FF80B48C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/>
          </a:p>
          <a:p>
            <a:r>
              <a:rPr lang="ko-KR" altLang="en-US" dirty="0"/>
              <a:t>저희는 우연히 영화를 보다가 원인을 찾았습니다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킹스맨은</a:t>
            </a:r>
            <a:r>
              <a:rPr lang="ko-KR" altLang="en-US" dirty="0"/>
              <a:t> 전세계 간부들과 마치 한공간에 있는 것처럼 회의를 했고</a:t>
            </a:r>
            <a:r>
              <a:rPr lang="en-US" altLang="ko-KR" dirty="0"/>
              <a:t>, </a:t>
            </a:r>
            <a:r>
              <a:rPr lang="ko-KR" altLang="en-US" dirty="0" err="1"/>
              <a:t>아이언맨과</a:t>
            </a:r>
            <a:r>
              <a:rPr lang="ko-KR" altLang="en-US" dirty="0"/>
              <a:t> </a:t>
            </a:r>
            <a:r>
              <a:rPr lang="ko-KR" altLang="en-US" dirty="0" err="1"/>
              <a:t>마이너리티</a:t>
            </a:r>
            <a:r>
              <a:rPr lang="ko-KR" altLang="en-US" dirty="0"/>
              <a:t> 리포트는 실제공간에 자료를 띄워 디스플레이에 한계를 없애 더 </a:t>
            </a:r>
            <a:r>
              <a:rPr lang="ko-KR" altLang="en-US" dirty="0" err="1"/>
              <a:t>현실감있게</a:t>
            </a:r>
            <a:r>
              <a:rPr lang="ko-KR" altLang="en-US" dirty="0"/>
              <a:t> 의사를 전달합니다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온라인회의에서 이러한 현길감과 몰입도를 구현한다면 회의의 새로운 패러다임을 제시할 수 있다고 확신했습니다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268" name="슬라이드 번호 개체 틀 3">
            <a:extLst>
              <a:ext uri="{FF2B5EF4-FFF2-40B4-BE49-F238E27FC236}">
                <a16:creationId xmlns:a16="http://schemas.microsoft.com/office/drawing/2014/main" id="{C460399E-27A9-48B8-B240-31498D7AB2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066C3B10-5AD7-45B9-AF3E-9798A03C4F6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>
            <a:extLst>
              <a:ext uri="{FF2B5EF4-FFF2-40B4-BE49-F238E27FC236}">
                <a16:creationId xmlns:a16="http://schemas.microsoft.com/office/drawing/2014/main" id="{B58DBA53-B084-4B9B-A767-C1224DC654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슬라이드 노트 개체 틀 2">
            <a:extLst>
              <a:ext uri="{FF2B5EF4-FFF2-40B4-BE49-F238E27FC236}">
                <a16:creationId xmlns:a16="http://schemas.microsoft.com/office/drawing/2014/main" id="{DE68604D-81A3-4913-8200-C62FA79F0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/>
          </a:p>
        </p:txBody>
      </p:sp>
      <p:sp>
        <p:nvSpPr>
          <p:cNvPr id="13316" name="슬라이드 번호 개체 틀 3">
            <a:extLst>
              <a:ext uri="{FF2B5EF4-FFF2-40B4-BE49-F238E27FC236}">
                <a16:creationId xmlns:a16="http://schemas.microsoft.com/office/drawing/2014/main" id="{B3CAE781-0FCE-42D1-A5A3-AF3B6F52D1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DE2B972E-F6CC-4C57-ADB6-9275AC9185C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74737F54-AB23-4760-8EA4-DC5DC34726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F7D598BD-EAE6-4F01-9289-64375A129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이러한 문제점과 불편함을 해결하기 위해 저희는 오프라인 회의의 장점인 몰입도와 집중력</a:t>
            </a:r>
            <a:r>
              <a:rPr lang="en-US" altLang="ko-KR" dirty="0"/>
              <a:t>, </a:t>
            </a:r>
            <a:r>
              <a:rPr lang="ko-KR" altLang="en-US" dirty="0"/>
              <a:t>생동감을 살리고</a:t>
            </a:r>
            <a:r>
              <a:rPr lang="en-US" altLang="ko-KR" dirty="0"/>
              <a:t>, </a:t>
            </a:r>
            <a:r>
              <a:rPr lang="ko-KR" altLang="en-US" dirty="0"/>
              <a:t>온라인 회의의 장점인 시간</a:t>
            </a:r>
            <a:r>
              <a:rPr lang="en-US" altLang="ko-KR" dirty="0"/>
              <a:t>, </a:t>
            </a:r>
            <a:r>
              <a:rPr lang="ko-KR" altLang="en-US" dirty="0"/>
              <a:t>공간적 자율성을 보장할 수 있도록</a:t>
            </a:r>
            <a:endParaRPr lang="en-US" altLang="ko-KR" dirty="0"/>
          </a:p>
          <a:p>
            <a:r>
              <a:rPr lang="ko-KR" altLang="en-US" dirty="0"/>
              <a:t>증강현실 기술을 접목해 새로운 회의의 패러다임을 제시할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웹 통합 플랫폼을 제공해 회의 이력</a:t>
            </a:r>
            <a:r>
              <a:rPr lang="en-US" altLang="ko-KR" dirty="0"/>
              <a:t>, </a:t>
            </a:r>
            <a:r>
              <a:rPr lang="ko-KR" altLang="en-US" dirty="0"/>
              <a:t>공유 문서 등을 카테고리로 분류해 저장함으로써 회의를 관리하기 편해질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회의실을 </a:t>
            </a:r>
            <a:r>
              <a:rPr lang="ko-KR" altLang="en-US" dirty="0" err="1"/>
              <a:t>대관하거나</a:t>
            </a:r>
            <a:r>
              <a:rPr lang="en-US" altLang="ko-KR" dirty="0"/>
              <a:t>, </a:t>
            </a:r>
            <a:r>
              <a:rPr lang="ko-KR" altLang="en-US" dirty="0"/>
              <a:t>회의록을 정리하는데 사용되는 불필요한 지출과 시간을 절약할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이러한 </a:t>
            </a:r>
            <a:r>
              <a:rPr lang="en-US" altLang="ko-KR" dirty="0"/>
              <a:t>AR </a:t>
            </a:r>
            <a:r>
              <a:rPr lang="ko-KR" altLang="en-US" dirty="0"/>
              <a:t>회의시스템의 장점을 조금 더 자세히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회의의 증강현실 공간화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VR</a:t>
            </a:r>
            <a:r>
              <a:rPr lang="ko-KR" altLang="en-US" dirty="0"/>
              <a:t>기기와 카메라를 통해</a:t>
            </a:r>
            <a:r>
              <a:rPr lang="en-US" altLang="ko-KR" dirty="0"/>
              <a:t> AR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구현하였고</a:t>
            </a:r>
            <a:r>
              <a:rPr lang="en-US" altLang="ko-KR" dirty="0"/>
              <a:t>, </a:t>
            </a:r>
            <a:r>
              <a:rPr lang="ko-KR" altLang="en-US" dirty="0"/>
              <a:t>회의 자료를 공간에 입체적으로 배치할 수 있어 효율적인 접근 및 발표가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작은 모니터 화면이 아닌 실제 공간에 자료들이 떠있기 때문에 생동감 있고 </a:t>
            </a:r>
            <a:r>
              <a:rPr lang="ko-KR" altLang="en-US" dirty="0" err="1"/>
              <a:t>몰입감</a:t>
            </a:r>
            <a:r>
              <a:rPr lang="ko-KR" altLang="en-US" dirty="0"/>
              <a:t> 있는 회의 진행이 가능합니다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회의자료를 손으로 제어할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립모션을</a:t>
            </a:r>
            <a:r>
              <a:rPr lang="ko-KR" altLang="en-US" dirty="0"/>
              <a:t> 이용해 실제 손으로 회의 자료를 제어할 수 있는 편의성을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회의 참여자는 발표자의 시선 및 손동작까지 보여질 수 있기 때문에 어떤 내용을 전달하고자 하는지 한눈에 알 수 있어 </a:t>
            </a:r>
            <a:r>
              <a:rPr lang="ko-KR" altLang="en-US" dirty="0" err="1"/>
              <a:t>전달력이</a:t>
            </a:r>
            <a:r>
              <a:rPr lang="ko-KR" altLang="en-US" dirty="0"/>
              <a:t> 높아지고 협업 수준이 향상될 수 있습니다</a:t>
            </a:r>
            <a:r>
              <a:rPr lang="en-US" altLang="ko-KR" dirty="0"/>
              <a:t>.</a:t>
            </a:r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167DF372-B2B7-4E8E-BDA3-CA84D4F1D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50D82D9D-2605-480D-A26A-CF83E3FB227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>
            <a:extLst>
              <a:ext uri="{FF2B5EF4-FFF2-40B4-BE49-F238E27FC236}">
                <a16:creationId xmlns:a16="http://schemas.microsoft.com/office/drawing/2014/main" id="{B25E5FEF-23CC-4848-A7A5-15F208DDE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슬라이드 노트 개체 틀 2">
            <a:extLst>
              <a:ext uri="{FF2B5EF4-FFF2-40B4-BE49-F238E27FC236}">
                <a16:creationId xmlns:a16="http://schemas.microsoft.com/office/drawing/2014/main" id="{262CFEE2-BEF0-4C57-A5C4-4DBD11488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세번째는 회의 관리 웹 플랫폼 제공입니다</a:t>
            </a:r>
            <a:r>
              <a:rPr lang="en-US" altLang="ko-KR"/>
              <a:t>.</a:t>
            </a:r>
          </a:p>
          <a:p>
            <a:r>
              <a:rPr lang="ko-KR" altLang="en-US"/>
              <a:t>회의가 잦아질수록 관리하기 정말 힘든데 저희 </a:t>
            </a:r>
            <a:r>
              <a:rPr lang="en-US" altLang="ko-KR"/>
              <a:t>AR </a:t>
            </a:r>
            <a:r>
              <a:rPr lang="ko-KR" altLang="en-US"/>
              <a:t>회의시스템 웹 플랫폼을 이용하면</a:t>
            </a:r>
            <a:endParaRPr lang="en-US" altLang="ko-KR"/>
          </a:p>
          <a:p>
            <a:r>
              <a:rPr lang="ko-KR" altLang="en-US"/>
              <a:t>로그인을 통해 </a:t>
            </a:r>
            <a:r>
              <a:rPr lang="en-US" altLang="ko-KR"/>
              <a:t>AR</a:t>
            </a:r>
            <a:r>
              <a:rPr lang="ko-KR" altLang="en-US"/>
              <a:t>회의 시스템에 접근해 같은 회의에 참여한 정보가 자동으로 카테고리로 묶여 폴더화 되고 공유한 문서와 자료를 확인할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또한 마지막으로 회의록을 자동으로 생성해주는데</a:t>
            </a:r>
            <a:r>
              <a:rPr lang="en-US" altLang="ko-KR"/>
              <a:t>, </a:t>
            </a:r>
            <a:r>
              <a:rPr lang="ko-KR" altLang="en-US"/>
              <a:t>온라인의 장점을 활용해 회의 내용을 녹음하고 </a:t>
            </a:r>
            <a:r>
              <a:rPr lang="en-US" altLang="ko-KR"/>
              <a:t>Google Cloud Platform</a:t>
            </a:r>
            <a:r>
              <a:rPr lang="ko-KR" altLang="en-US"/>
              <a:t>의 </a:t>
            </a:r>
            <a:r>
              <a:rPr lang="en-US" altLang="ko-KR"/>
              <a:t>STT API</a:t>
            </a:r>
            <a:r>
              <a:rPr lang="ko-KR" altLang="en-US"/>
              <a:t>를 활용해 음성파일을 </a:t>
            </a:r>
            <a:r>
              <a:rPr lang="en-US" altLang="ko-KR"/>
              <a:t>Text</a:t>
            </a:r>
            <a:r>
              <a:rPr lang="ko-KR" altLang="en-US"/>
              <a:t>파일로 변환하고</a:t>
            </a:r>
            <a:endParaRPr lang="en-US" altLang="ko-KR"/>
          </a:p>
          <a:p>
            <a:r>
              <a:rPr lang="en-US" altLang="ko-KR"/>
              <a:t>TextRank </a:t>
            </a:r>
            <a:r>
              <a:rPr lang="ko-KR" altLang="en-US"/>
              <a:t>알고리즘을 적용시켜 </a:t>
            </a:r>
            <a:r>
              <a:rPr lang="en-US" altLang="ko-KR"/>
              <a:t>Keyword</a:t>
            </a:r>
            <a:r>
              <a:rPr lang="ko-KR" altLang="en-US"/>
              <a:t>를 추출 </a:t>
            </a:r>
            <a:r>
              <a:rPr lang="en-US" altLang="ko-KR"/>
              <a:t>3</a:t>
            </a:r>
            <a:r>
              <a:rPr lang="ko-KR" altLang="en-US"/>
              <a:t>줄 요약해주고 웹 플랫폼을 통해 확인이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이렇게 </a:t>
            </a:r>
            <a:r>
              <a:rPr lang="en-US" altLang="ko-KR"/>
              <a:t>Keyword </a:t>
            </a:r>
            <a:r>
              <a:rPr lang="ko-KR" altLang="en-US"/>
              <a:t>추출과 요약까지 되니 언제 무슨 내용의 회의를 누구와 했는지 한 눈에 확인하고 접근할 수 있습니다</a:t>
            </a:r>
            <a:r>
              <a:rPr lang="en-US" altLang="ko-KR"/>
              <a:t>.</a:t>
            </a:r>
          </a:p>
        </p:txBody>
      </p:sp>
      <p:sp>
        <p:nvSpPr>
          <p:cNvPr id="19460" name="슬라이드 번호 개체 틀 3">
            <a:extLst>
              <a:ext uri="{FF2B5EF4-FFF2-40B4-BE49-F238E27FC236}">
                <a16:creationId xmlns:a16="http://schemas.microsoft.com/office/drawing/2014/main" id="{23811C85-074A-4253-AFAD-368BE10F2E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2802F874-0FD4-4203-91F1-C1AD83DCC59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>
            <a:extLst>
              <a:ext uri="{FF2B5EF4-FFF2-40B4-BE49-F238E27FC236}">
                <a16:creationId xmlns:a16="http://schemas.microsoft.com/office/drawing/2014/main" id="{B9D89971-AED2-4961-81C1-9E59E127CA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>
            <a:extLst>
              <a:ext uri="{FF2B5EF4-FFF2-40B4-BE49-F238E27FC236}">
                <a16:creationId xmlns:a16="http://schemas.microsoft.com/office/drawing/2014/main" id="{CCB81A24-0AD1-4FF8-8E65-88F050849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적용기술을 설명 드리기 앞서 앞에서 설명한 기능들을 어떻게 구성했는지 보여주는 구성도입니다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발표자는 </a:t>
            </a:r>
            <a:r>
              <a:rPr lang="en-US" altLang="ko-KR" dirty="0" err="1"/>
              <a:t>LeapMotion</a:t>
            </a:r>
            <a:r>
              <a:rPr lang="ko-KR" altLang="en-US" dirty="0"/>
              <a:t>이랑 </a:t>
            </a:r>
            <a:r>
              <a:rPr lang="en-US" altLang="ko-KR" dirty="0"/>
              <a:t>Oculus DK2</a:t>
            </a:r>
            <a:r>
              <a:rPr lang="ko-KR" altLang="en-US" dirty="0"/>
              <a:t>라는 </a:t>
            </a:r>
            <a:r>
              <a:rPr lang="en-US" altLang="ko-KR" dirty="0"/>
              <a:t>VR</a:t>
            </a:r>
            <a:r>
              <a:rPr lang="ko-KR" altLang="en-US" dirty="0"/>
              <a:t>기기에 </a:t>
            </a:r>
            <a:r>
              <a:rPr lang="en-US" altLang="ko-KR" dirty="0"/>
              <a:t>camera</a:t>
            </a:r>
            <a:r>
              <a:rPr lang="ko-KR" altLang="en-US" dirty="0"/>
              <a:t>를 결합해 </a:t>
            </a:r>
            <a:r>
              <a:rPr lang="en-US" altLang="ko-KR" dirty="0"/>
              <a:t>AR </a:t>
            </a:r>
            <a:r>
              <a:rPr lang="ko-KR" altLang="en-US" dirty="0"/>
              <a:t>스크린을 볼 수 있고 </a:t>
            </a:r>
            <a:endParaRPr lang="en-US" altLang="ko-KR" dirty="0"/>
          </a:p>
          <a:p>
            <a:r>
              <a:rPr lang="ko-KR" altLang="en-US" dirty="0"/>
              <a:t>로그인을 통해 회의에 참여하고 유니티 서버에서 </a:t>
            </a:r>
            <a:r>
              <a:rPr lang="en-US" altLang="ko-KR" dirty="0"/>
              <a:t>socket</a:t>
            </a:r>
            <a:r>
              <a:rPr lang="ko-KR" altLang="en-US" dirty="0"/>
              <a:t> 통신으로 회의 참여자와 같이 회의를 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3556" name="슬라이드 번호 개체 틀 3">
            <a:extLst>
              <a:ext uri="{FF2B5EF4-FFF2-40B4-BE49-F238E27FC236}">
                <a16:creationId xmlns:a16="http://schemas.microsoft.com/office/drawing/2014/main" id="{52B60918-FE69-4A50-8FC3-D732C6E070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D0FF6E71-948C-4662-8B04-9D736AFDDCF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>
            <a:extLst>
              <a:ext uri="{FF2B5EF4-FFF2-40B4-BE49-F238E27FC236}">
                <a16:creationId xmlns:a16="http://schemas.microsoft.com/office/drawing/2014/main" id="{CFDF86CE-A75F-4759-B1E3-17D12004C3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>
            <a:extLst>
              <a:ext uri="{FF2B5EF4-FFF2-40B4-BE49-F238E27FC236}">
                <a16:creationId xmlns:a16="http://schemas.microsoft.com/office/drawing/2014/main" id="{3416F6BB-F384-4013-9605-B14ACE7EC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기대효과는 다음과 같습니다</a:t>
            </a:r>
            <a:endParaRPr lang="en-US" altLang="ko-KR"/>
          </a:p>
          <a:p>
            <a:r>
              <a:rPr lang="en-US" altLang="ko-KR"/>
              <a:t>~~~~</a:t>
            </a:r>
          </a:p>
          <a:p>
            <a:endParaRPr lang="ko-KR" altLang="en-US"/>
          </a:p>
        </p:txBody>
      </p:sp>
      <p:sp>
        <p:nvSpPr>
          <p:cNvPr id="29700" name="슬라이드 번호 개체 틀 3">
            <a:extLst>
              <a:ext uri="{FF2B5EF4-FFF2-40B4-BE49-F238E27FC236}">
                <a16:creationId xmlns:a16="http://schemas.microsoft.com/office/drawing/2014/main" id="{EAF2BC02-51B7-48E8-B654-31BB367FD6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fld id="{5C2DC103-71BB-4D57-AAA0-534CF20CA60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BDD8D1D5-1F3D-4897-AE40-C5360D27F23E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66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6D43E1-589A-473D-B7FF-817DF974EE8F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CDDB06-FBE4-49B6-87BB-9DAFBC67F79F}"/>
              </a:ext>
            </a:extLst>
          </p:cNvPr>
          <p:cNvSpPr txBox="1"/>
          <p:nvPr/>
        </p:nvSpPr>
        <p:spPr>
          <a:xfrm>
            <a:off x="3108940" y="2806018"/>
            <a:ext cx="8208912" cy="923330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AR</a:t>
            </a: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기반 실시간 화면 공유 회의 시스템</a:t>
            </a:r>
            <a:endParaRPr lang="en-US" altLang="ko-KR" sz="4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AR Real-Time Screen Sharing Conference System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6147" name="그룹 6">
            <a:extLst>
              <a:ext uri="{FF2B5EF4-FFF2-40B4-BE49-F238E27FC236}">
                <a16:creationId xmlns:a16="http://schemas.microsoft.com/office/drawing/2014/main" id="{679C8C2F-0674-471A-A9E1-A3C47B996E3C}"/>
              </a:ext>
            </a:extLst>
          </p:cNvPr>
          <p:cNvGrpSpPr>
            <a:grpSpLocks/>
          </p:cNvGrpSpPr>
          <p:nvPr/>
        </p:nvGrpSpPr>
        <p:grpSpPr bwMode="auto">
          <a:xfrm>
            <a:off x="731404" y="2574837"/>
            <a:ext cx="2503488" cy="1077913"/>
            <a:chOff x="3268663" y="2240868"/>
            <a:chExt cx="3763441" cy="1620180"/>
          </a:xfrm>
          <a:solidFill>
            <a:schemeClr val="tx2">
              <a:lumMod val="50000"/>
            </a:schemeClr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3C07124-920B-4685-BFB8-57077363F1D1}"/>
                </a:ext>
              </a:extLst>
            </p:cNvPr>
            <p:cNvSpPr/>
            <p:nvPr/>
          </p:nvSpPr>
          <p:spPr>
            <a:xfrm>
              <a:off x="3268663" y="2240868"/>
              <a:ext cx="3095233" cy="16201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 err="1"/>
                <a:t>AdvICE</a:t>
              </a:r>
              <a:endParaRPr lang="ko-KR" altLang="en-US" sz="2400" b="1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6BE3894-7319-4541-A8AB-12B1D20327A1}"/>
                </a:ext>
              </a:extLst>
            </p:cNvPr>
            <p:cNvSpPr/>
            <p:nvPr/>
          </p:nvSpPr>
          <p:spPr>
            <a:xfrm rot="5400000">
              <a:off x="6437911" y="2150148"/>
              <a:ext cx="503473" cy="6849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E5E865-290F-43A8-A2C7-155098ABBC68}"/>
              </a:ext>
            </a:extLst>
          </p:cNvPr>
          <p:cNvSpPr txBox="1"/>
          <p:nvPr/>
        </p:nvSpPr>
        <p:spPr>
          <a:xfrm>
            <a:off x="9120336" y="4185084"/>
            <a:ext cx="2196244" cy="18466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팀  장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    박영준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</a:rPr>
              <a:t>     김세진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</a:rPr>
              <a:t>     김수빈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</a:rPr>
              <a:t>     송진호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 원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</a:rPr>
              <a:t>     </a:t>
            </a: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</a:rPr>
              <a:t>이호찬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736A6D3-E767-4E9C-80AA-5117DE6AEDAF}"/>
              </a:ext>
            </a:extLst>
          </p:cNvPr>
          <p:cNvSpPr/>
          <p:nvPr/>
        </p:nvSpPr>
        <p:spPr>
          <a:xfrm>
            <a:off x="3397250" y="2708275"/>
            <a:ext cx="107950" cy="1079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CAC25AB-17FD-4568-8D7C-EFF5CB273201}"/>
              </a:ext>
            </a:extLst>
          </p:cNvPr>
          <p:cNvSpPr/>
          <p:nvPr/>
        </p:nvSpPr>
        <p:spPr>
          <a:xfrm>
            <a:off x="3684588" y="2708275"/>
            <a:ext cx="107950" cy="1079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49E63003-688B-4649-A85B-40B0515F2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4CAC7-F6C6-4B80-97CB-CC010E3B39C1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0FAC02-BB0F-4ABA-A8C2-A9558EEC2C01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5E6352-E55B-4D54-9AA6-A66BA9F07065}"/>
              </a:ext>
            </a:extLst>
          </p:cNvPr>
          <p:cNvSpPr/>
          <p:nvPr/>
        </p:nvSpPr>
        <p:spPr>
          <a:xfrm>
            <a:off x="1235075" y="87471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9A292-3B25-41BD-AAC4-E185C75AB9A2}"/>
              </a:ext>
            </a:extLst>
          </p:cNvPr>
          <p:cNvSpPr txBox="1"/>
          <p:nvPr/>
        </p:nvSpPr>
        <p:spPr>
          <a:xfrm>
            <a:off x="2387600" y="6451600"/>
            <a:ext cx="74168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AR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환경에 회의자료 띄우기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D8F3E-684A-46B5-86BF-7FDF07FE6974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30728" name="그림 3" descr="실내, 냉장고, 거울, 사진이(가) 표시된 사진&#10;&#10;자동 생성된 설명">
            <a:extLst>
              <a:ext uri="{FF2B5EF4-FFF2-40B4-BE49-F238E27FC236}">
                <a16:creationId xmlns:a16="http://schemas.microsoft.com/office/drawing/2014/main" id="{6A71C0BC-5EA9-4947-AE0A-84CFD1E9C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455738"/>
            <a:ext cx="85725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BCB3B0-DB34-438A-9A50-CAF6A473FC29}"/>
              </a:ext>
            </a:extLst>
          </p:cNvPr>
          <p:cNvSpPr txBox="1"/>
          <p:nvPr/>
        </p:nvSpPr>
        <p:spPr>
          <a:xfrm>
            <a:off x="1493838" y="9477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AR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회의 시스템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AE5C5E22-C37D-4CAD-8479-8CBF28774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5EDB5-D366-40B3-BBFD-5EA95A04A6EA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2981E-0F6A-4C18-A3A2-BA906A896112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141525-D9ED-4AFD-A366-400E8AD3FFB1}"/>
              </a:ext>
            </a:extLst>
          </p:cNvPr>
          <p:cNvSpPr/>
          <p:nvPr/>
        </p:nvSpPr>
        <p:spPr>
          <a:xfrm>
            <a:off x="1235075" y="87471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E10C4-4B61-4668-A205-A0EA01A219CC}"/>
              </a:ext>
            </a:extLst>
          </p:cNvPr>
          <p:cNvSpPr txBox="1"/>
          <p:nvPr/>
        </p:nvSpPr>
        <p:spPr>
          <a:xfrm>
            <a:off x="1487488" y="874713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AR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회의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5EBE5-7D35-4689-A825-B1D9BE193AAB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32776" name="그림 5" descr="실내, 칫솔, 여자, 냉장고이(가) 표시된 사진&#10;&#10;자동 생성된 설명">
            <a:extLst>
              <a:ext uri="{FF2B5EF4-FFF2-40B4-BE49-F238E27FC236}">
                <a16:creationId xmlns:a16="http://schemas.microsoft.com/office/drawing/2014/main" id="{531C35BD-DE13-467E-B3EB-E30CCB34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379538"/>
            <a:ext cx="8712200" cy="490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6B9255-FB7F-4FFE-A2DA-571C4FE0937C}"/>
              </a:ext>
            </a:extLst>
          </p:cNvPr>
          <p:cNvSpPr txBox="1"/>
          <p:nvPr/>
        </p:nvSpPr>
        <p:spPr>
          <a:xfrm>
            <a:off x="2387600" y="6445250"/>
            <a:ext cx="74168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회의자료 공간화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27A51087-F134-4880-9569-73DEC2497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CC0E-38AB-4102-B4AB-AE58C40E5426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50082-3968-41C1-B6CD-6E96BFEB5934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0A6951-8340-4E79-A8BF-D4ECAEC2A3B2}"/>
              </a:ext>
            </a:extLst>
          </p:cNvPr>
          <p:cNvSpPr/>
          <p:nvPr/>
        </p:nvSpPr>
        <p:spPr>
          <a:xfrm>
            <a:off x="1235075" y="87471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C9523-67C0-47E3-86BD-FE74489951B4}"/>
              </a:ext>
            </a:extLst>
          </p:cNvPr>
          <p:cNvSpPr txBox="1"/>
          <p:nvPr/>
        </p:nvSpPr>
        <p:spPr>
          <a:xfrm>
            <a:off x="1416050" y="957263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AR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회의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C8530-2E15-4E8C-8C86-C7DDD4340E87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A283B-8B34-4EB5-8B39-BA52E072C25B}"/>
              </a:ext>
            </a:extLst>
          </p:cNvPr>
          <p:cNvSpPr txBox="1"/>
          <p:nvPr/>
        </p:nvSpPr>
        <p:spPr>
          <a:xfrm>
            <a:off x="2387600" y="6451600"/>
            <a:ext cx="74168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회의자료 양손으로 제어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3801" name="그림 5">
            <a:extLst>
              <a:ext uri="{FF2B5EF4-FFF2-40B4-BE49-F238E27FC236}">
                <a16:creationId xmlns:a16="http://schemas.microsoft.com/office/drawing/2014/main" id="{6AAB9153-9B69-45B3-B53F-790DF5BB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362075"/>
            <a:ext cx="89281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331B5477-4D5C-4D1B-9FC8-16252C682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E3867-0F90-4F2D-942A-B4B0F7ACDBE5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CCA2CE-691A-42DC-8B4D-1D7B98499AE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18C9B4-BBC8-41C4-9274-D3FA2AB188BC}"/>
              </a:ext>
            </a:extLst>
          </p:cNvPr>
          <p:cNvSpPr/>
          <p:nvPr/>
        </p:nvSpPr>
        <p:spPr>
          <a:xfrm>
            <a:off x="1235075" y="87471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5277E-CAB3-4066-AB66-CB59040ADEBB}"/>
              </a:ext>
            </a:extLst>
          </p:cNvPr>
          <p:cNvSpPr txBox="1"/>
          <p:nvPr/>
        </p:nvSpPr>
        <p:spPr>
          <a:xfrm>
            <a:off x="1416050" y="957263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AR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회의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2CB60-02AA-496B-BFB5-114B28D71467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34824" name="그림 2">
            <a:extLst>
              <a:ext uri="{FF2B5EF4-FFF2-40B4-BE49-F238E27FC236}">
                <a16:creationId xmlns:a16="http://schemas.microsoft.com/office/drawing/2014/main" id="{10CD8296-6B5D-4CEF-AF1C-FC98F83F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363663"/>
            <a:ext cx="8677275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7F175B-6EE2-4EA3-9364-4FD9ACF4DA08}"/>
              </a:ext>
            </a:extLst>
          </p:cNvPr>
          <p:cNvSpPr txBox="1"/>
          <p:nvPr/>
        </p:nvSpPr>
        <p:spPr>
          <a:xfrm>
            <a:off x="2387600" y="6345238"/>
            <a:ext cx="74168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회의자료 위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3D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필기 기능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45DE34FC-A910-4797-A8F1-71FEE9530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1FF8F-557F-4665-AA65-6345A224582F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95C8CC2-0B56-45DB-9868-8B7437E554D5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B3B8F8-660F-4DC8-BB35-480811C4E70F}"/>
              </a:ext>
            </a:extLst>
          </p:cNvPr>
          <p:cNvSpPr/>
          <p:nvPr/>
        </p:nvSpPr>
        <p:spPr>
          <a:xfrm>
            <a:off x="1235075" y="5730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700C0-279D-4E93-9A01-7FEF32E523E8}"/>
              </a:ext>
            </a:extLst>
          </p:cNvPr>
          <p:cNvSpPr txBox="1"/>
          <p:nvPr/>
        </p:nvSpPr>
        <p:spPr>
          <a:xfrm>
            <a:off x="1416050" y="6556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ACS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웹 서비스 요구사항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13C5D-9F90-48B5-9AD5-35A89A24D3E5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38920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4C4C59A7-AA85-4955-BF1D-11112EC3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077913"/>
            <a:ext cx="46132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그림 25">
            <a:extLst>
              <a:ext uri="{FF2B5EF4-FFF2-40B4-BE49-F238E27FC236}">
                <a16:creationId xmlns:a16="http://schemas.microsoft.com/office/drawing/2014/main" id="{B4A15414-5154-4149-8559-6C99D5E5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1"/>
          <a:stretch>
            <a:fillRect/>
          </a:stretch>
        </p:blipFill>
        <p:spPr bwMode="auto">
          <a:xfrm>
            <a:off x="1703388" y="2982913"/>
            <a:ext cx="4572000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4AAAEBBD-5C84-4C5C-975F-AC94FBC1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233613"/>
            <a:ext cx="547687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id="{94A3FB20-0B82-4483-B7E0-8263D6F5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122613"/>
            <a:ext cx="55197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4" name="그림 31">
            <a:extLst>
              <a:ext uri="{FF2B5EF4-FFF2-40B4-BE49-F238E27FC236}">
                <a16:creationId xmlns:a16="http://schemas.microsoft.com/office/drawing/2014/main" id="{865DC890-E0AC-42A3-BA44-880F11AE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40"/>
          <a:stretch>
            <a:fillRect/>
          </a:stretch>
        </p:blipFill>
        <p:spPr bwMode="auto">
          <a:xfrm>
            <a:off x="6529388" y="1203325"/>
            <a:ext cx="539115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16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EFB9D213-4213-4201-A7DE-C23685334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0BF23-1661-4DCA-A5BE-AA817CAF8729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1C9E49-4148-42F3-80BC-059D2BFDD5B8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574CD0-A6D8-4430-8A1C-AE02E04A1380}"/>
              </a:ext>
            </a:extLst>
          </p:cNvPr>
          <p:cNvSpPr/>
          <p:nvPr/>
        </p:nvSpPr>
        <p:spPr>
          <a:xfrm>
            <a:off x="1235075" y="8651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D0E14-2C73-48D1-AC66-A5077B26CCEC}"/>
              </a:ext>
            </a:extLst>
          </p:cNvPr>
          <p:cNvSpPr txBox="1"/>
          <p:nvPr/>
        </p:nvSpPr>
        <p:spPr>
          <a:xfrm>
            <a:off x="1416050" y="9477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ACS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웹 플랫폼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(Use Case Diagram)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1CD52-2B9E-4AA7-A422-95606727049E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36872" name="그림 1">
            <a:extLst>
              <a:ext uri="{FF2B5EF4-FFF2-40B4-BE49-F238E27FC236}">
                <a16:creationId xmlns:a16="http://schemas.microsoft.com/office/drawing/2014/main" id="{7967ADEB-7CAF-4CE5-9A9F-EC01B15A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8" y="1617663"/>
            <a:ext cx="6232525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317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45393D5D-60D8-47A3-A8D9-DB3955E51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420C1-F9BF-4B17-B431-F02E7F04B655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884D61F-4408-4853-A6EF-072E097B2D0E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3DE4AD-2DE6-4DC2-857F-DF925AE9FD11}"/>
              </a:ext>
            </a:extLst>
          </p:cNvPr>
          <p:cNvSpPr/>
          <p:nvPr/>
        </p:nvSpPr>
        <p:spPr>
          <a:xfrm>
            <a:off x="1235075" y="8651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F63D4-9729-4EF3-8D4D-7D3F24036CDB}"/>
              </a:ext>
            </a:extLst>
          </p:cNvPr>
          <p:cNvSpPr txBox="1"/>
          <p:nvPr/>
        </p:nvSpPr>
        <p:spPr>
          <a:xfrm>
            <a:off x="1416050" y="9477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ACS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웹 플랫폼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(Class Diagram)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90960-6275-4755-85AE-7E43C051F2D7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41992" name="그림 8">
            <a:extLst>
              <a:ext uri="{FF2B5EF4-FFF2-40B4-BE49-F238E27FC236}">
                <a16:creationId xmlns:a16="http://schemas.microsoft.com/office/drawing/2014/main" id="{3A0C5A6E-E5B1-4162-9AC9-510211D85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06425"/>
            <a:ext cx="4538663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그림 9">
            <a:extLst>
              <a:ext uri="{FF2B5EF4-FFF2-40B4-BE49-F238E27FC236}">
                <a16:creationId xmlns:a16="http://schemas.microsoft.com/office/drawing/2014/main" id="{5EECF890-4279-486A-ABF5-7D71B50D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2036763"/>
            <a:ext cx="74168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766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272A24E-7860-49AA-A445-6D389B711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EC57D-4FAB-4457-9F1B-C3802003CD03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CE33097-E737-4E89-8BB1-A586EAC832D8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5E9C5-E06F-475A-8470-5B583AD8D420}"/>
              </a:ext>
            </a:extLst>
          </p:cNvPr>
          <p:cNvSpPr/>
          <p:nvPr/>
        </p:nvSpPr>
        <p:spPr>
          <a:xfrm>
            <a:off x="1235075" y="8651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BBE04-20FB-454D-A10C-289431CE5F7C}"/>
              </a:ext>
            </a:extLst>
          </p:cNvPr>
          <p:cNvSpPr txBox="1"/>
          <p:nvPr/>
        </p:nvSpPr>
        <p:spPr>
          <a:xfrm>
            <a:off x="1416050" y="9477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ACS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웹 플랫폼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9E8DB-93D1-40C2-9E1F-04018E2E3B3E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35848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6809CE8-1D8A-4AA5-ABED-4DDC58F4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1546225"/>
            <a:ext cx="8426450" cy="47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41FBFA-5150-4E11-B6F8-8187515E421E}"/>
              </a:ext>
            </a:extLst>
          </p:cNvPr>
          <p:cNvSpPr txBox="1"/>
          <p:nvPr/>
        </p:nvSpPr>
        <p:spPr>
          <a:xfrm>
            <a:off x="2387600" y="6345238"/>
            <a:ext cx="74168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웹 플랫폼 실제 동작 영상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F5C8FEA3-CD4F-4AC3-8B8C-095955492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58331-9A9A-404D-92AB-E99834D2CBA9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6ABF1BC-3A10-4A92-82BC-2C5679EB7AF6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D62F51-0EA6-4092-A354-46A58E045645}"/>
              </a:ext>
            </a:extLst>
          </p:cNvPr>
          <p:cNvSpPr/>
          <p:nvPr/>
        </p:nvSpPr>
        <p:spPr>
          <a:xfrm>
            <a:off x="1235075" y="8651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AF939-DE20-49A9-8719-4E3979A1F815}"/>
              </a:ext>
            </a:extLst>
          </p:cNvPr>
          <p:cNvSpPr txBox="1"/>
          <p:nvPr/>
        </p:nvSpPr>
        <p:spPr>
          <a:xfrm>
            <a:off x="1416050" y="9477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ACS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웹 플랫폼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회의 자료 및 회의 참여자 정보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89297-E8A6-495F-93B0-CE1D82112929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37896" name="그림 10">
            <a:extLst>
              <a:ext uri="{FF2B5EF4-FFF2-40B4-BE49-F238E27FC236}">
                <a16:creationId xmlns:a16="http://schemas.microsoft.com/office/drawing/2014/main" id="{91D02237-4AEC-4CAB-B133-992C3869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5"/>
          <a:stretch>
            <a:fillRect/>
          </a:stretch>
        </p:blipFill>
        <p:spPr bwMode="auto">
          <a:xfrm>
            <a:off x="5629275" y="1449388"/>
            <a:ext cx="6407150" cy="516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그림 13">
            <a:extLst>
              <a:ext uri="{FF2B5EF4-FFF2-40B4-BE49-F238E27FC236}">
                <a16:creationId xmlns:a16="http://schemas.microsoft.com/office/drawing/2014/main" id="{6269F81B-A20E-4EC2-8AFD-3FE779A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49388"/>
            <a:ext cx="5364163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68FF9F7B-8727-4266-9830-4FDE38EB7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F4ED5-452C-498F-BF71-F6C1B9C8AA46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44A2AA-FD61-4444-A2E3-DD59E2E65922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850595-19F6-4261-8CCB-92F0153829CC}"/>
              </a:ext>
            </a:extLst>
          </p:cNvPr>
          <p:cNvSpPr/>
          <p:nvPr/>
        </p:nvSpPr>
        <p:spPr>
          <a:xfrm>
            <a:off x="1235075" y="8651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210EC-170D-440B-A7A5-97FDCB5FA232}"/>
              </a:ext>
            </a:extLst>
          </p:cNvPr>
          <p:cNvSpPr txBox="1"/>
          <p:nvPr/>
        </p:nvSpPr>
        <p:spPr>
          <a:xfrm>
            <a:off x="1416050" y="9477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ACS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웹 플랫폼 회의록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6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STT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C3741-ACEA-4B49-B74B-41B3BAD0B80F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44040" name="그림 1">
            <a:extLst>
              <a:ext uri="{FF2B5EF4-FFF2-40B4-BE49-F238E27FC236}">
                <a16:creationId xmlns:a16="http://schemas.microsoft.com/office/drawing/2014/main" id="{99540EC8-B810-433B-B4A7-B2157C57E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4"/>
          <a:stretch>
            <a:fillRect/>
          </a:stretch>
        </p:blipFill>
        <p:spPr bwMode="auto">
          <a:xfrm>
            <a:off x="1222375" y="1379538"/>
            <a:ext cx="10175875" cy="538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6">
            <a:extLst>
              <a:ext uri="{FF2B5EF4-FFF2-40B4-BE49-F238E27FC236}">
                <a16:creationId xmlns:a16="http://schemas.microsoft.com/office/drawing/2014/main" id="{DD30245A-C27A-4E8C-AC9D-6667F2A9D4D4}"/>
              </a:ext>
            </a:extLst>
          </p:cNvPr>
          <p:cNvGrpSpPr>
            <a:grpSpLocks/>
          </p:cNvGrpSpPr>
          <p:nvPr/>
        </p:nvGrpSpPr>
        <p:grpSpPr bwMode="auto">
          <a:xfrm>
            <a:off x="1465263" y="2163763"/>
            <a:ext cx="2913062" cy="1736725"/>
            <a:chOff x="3268663" y="2240868"/>
            <a:chExt cx="3096345" cy="2124237"/>
          </a:xfrm>
          <a:solidFill>
            <a:schemeClr val="tx2">
              <a:lumMod val="50000"/>
            </a:schemeClr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4AA2A69-A9A8-45AA-8031-5EEF77900FB2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/>
                <a:t>목차</a:t>
              </a:r>
              <a:endParaRPr lang="ko-KR" altLang="en-US" sz="4000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F45461F-8AF7-4246-88D5-1D1B8497778A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/>
            </a:p>
          </p:txBody>
        </p:sp>
      </p:grpSp>
      <p:pic>
        <p:nvPicPr>
          <p:cNvPr id="6147" name="그림 5">
            <a:extLst>
              <a:ext uri="{FF2B5EF4-FFF2-40B4-BE49-F238E27FC236}">
                <a16:creationId xmlns:a16="http://schemas.microsoft.com/office/drawing/2014/main" id="{3A08DAB3-B4F8-4E8D-9275-8893DA988DB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18CBD3-3AF0-4A2B-9C62-B450460ECE91}"/>
              </a:ext>
            </a:extLst>
          </p:cNvPr>
          <p:cNvSpPr txBox="1"/>
          <p:nvPr/>
        </p:nvSpPr>
        <p:spPr>
          <a:xfrm>
            <a:off x="7275808" y="1735201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1. 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E7655-DAAE-4494-8658-C151F3EBEFA0}"/>
              </a:ext>
            </a:extLst>
          </p:cNvPr>
          <p:cNvSpPr txBox="1"/>
          <p:nvPr/>
        </p:nvSpPr>
        <p:spPr>
          <a:xfrm>
            <a:off x="7284132" y="2395657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2. 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D7133E-30D0-439F-82C3-BC60E22BC105}"/>
              </a:ext>
            </a:extLst>
          </p:cNvPr>
          <p:cNvSpPr txBox="1"/>
          <p:nvPr/>
        </p:nvSpPr>
        <p:spPr>
          <a:xfrm>
            <a:off x="7275808" y="3058318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3. 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적용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7E30C-B9BE-4438-AA31-8D2EE0B376D0}"/>
              </a:ext>
            </a:extLst>
          </p:cNvPr>
          <p:cNvSpPr txBox="1"/>
          <p:nvPr/>
        </p:nvSpPr>
        <p:spPr>
          <a:xfrm>
            <a:off x="7274975" y="372097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기대 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734A2-9BF0-458D-B39D-AB80E53FF404}"/>
              </a:ext>
            </a:extLst>
          </p:cNvPr>
          <p:cNvSpPr txBox="1"/>
          <p:nvPr/>
        </p:nvSpPr>
        <p:spPr>
          <a:xfrm>
            <a:off x="7301265" y="438143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5. 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AEE943C8-E5DE-4F60-B467-E34A84866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97E35-3B1D-48AC-B81F-78E679846736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638748B-848C-4BBA-9F30-B94B31167CD3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8334A2-D91B-4977-921F-DC0348916550}"/>
              </a:ext>
            </a:extLst>
          </p:cNvPr>
          <p:cNvSpPr/>
          <p:nvPr/>
        </p:nvSpPr>
        <p:spPr>
          <a:xfrm>
            <a:off x="1235075" y="8651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3FD65-E1D6-4F16-ACED-528863B02CF9}"/>
              </a:ext>
            </a:extLst>
          </p:cNvPr>
          <p:cNvSpPr txBox="1"/>
          <p:nvPr/>
        </p:nvSpPr>
        <p:spPr>
          <a:xfrm>
            <a:off x="1416050" y="9477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ACS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웹 플랫폼 회의록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요약 및 키워드 추출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600" b="1" dirty="0" err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TextRank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11E94-9EED-43BD-9D43-5BC86FBA3BF0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45064" name="그림 2">
            <a:extLst>
              <a:ext uri="{FF2B5EF4-FFF2-40B4-BE49-F238E27FC236}">
                <a16:creationId xmlns:a16="http://schemas.microsoft.com/office/drawing/2014/main" id="{39A643E3-6230-4304-9A9D-B6CB9E5A9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1614488"/>
            <a:ext cx="10723562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B42486A4-2BE7-4072-B9BF-150E13F4C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7DE19-6A2E-4840-90FC-B58F48F84A1A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B8963C-1514-4D8E-9AEB-2AAB4FAEDBED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53E49A-823B-4251-B605-888E4B8295F5}"/>
              </a:ext>
            </a:extLst>
          </p:cNvPr>
          <p:cNvSpPr/>
          <p:nvPr/>
        </p:nvSpPr>
        <p:spPr>
          <a:xfrm>
            <a:off x="1235075" y="8651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10BAC-1B8E-46A7-8247-76577C023AA1}"/>
              </a:ext>
            </a:extLst>
          </p:cNvPr>
          <p:cNvSpPr txBox="1"/>
          <p:nvPr/>
        </p:nvSpPr>
        <p:spPr>
          <a:xfrm>
            <a:off x="1416050" y="9477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ACS OSS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화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- Git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90068-40F2-45C2-9A5C-5F25E70A24B8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46088" name="그림 1">
            <a:extLst>
              <a:ext uri="{FF2B5EF4-FFF2-40B4-BE49-F238E27FC236}">
                <a16:creationId xmlns:a16="http://schemas.microsoft.com/office/drawing/2014/main" id="{F488C5F2-3DDC-4D0D-A7BE-304EBA79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865188"/>
            <a:ext cx="7418388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E31163AB-B8BF-407C-A98B-E5D581047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A8839-D11E-4666-B379-31117B64DDE5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0C1D98E-A0F3-46FD-ACBE-33563CE7871E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F615AF-8951-4A64-BD7E-BCC0536B3927}"/>
              </a:ext>
            </a:extLst>
          </p:cNvPr>
          <p:cNvSpPr/>
          <p:nvPr/>
        </p:nvSpPr>
        <p:spPr>
          <a:xfrm>
            <a:off x="1235075" y="8651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D39C6-1630-4A0C-A974-2CF94972CF86}"/>
              </a:ext>
            </a:extLst>
          </p:cNvPr>
          <p:cNvSpPr txBox="1"/>
          <p:nvPr/>
        </p:nvSpPr>
        <p:spPr>
          <a:xfrm>
            <a:off x="1416050" y="9477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ACS OSS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화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- Git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D4686-EC8D-473F-B84E-638C4A812F56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결과</a:t>
            </a:r>
          </a:p>
        </p:txBody>
      </p:sp>
      <p:pic>
        <p:nvPicPr>
          <p:cNvPr id="47112" name="그림 2">
            <a:extLst>
              <a:ext uri="{FF2B5EF4-FFF2-40B4-BE49-F238E27FC236}">
                <a16:creationId xmlns:a16="http://schemas.microsoft.com/office/drawing/2014/main" id="{E511D99D-AAD9-43E0-992E-0BD35671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088" y="676275"/>
            <a:ext cx="6445250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41EB82F-16B2-43E2-AB4E-1E3B4B2A0EBF}"/>
              </a:ext>
            </a:extLst>
          </p:cNvPr>
          <p:cNvSpPr/>
          <p:nvPr/>
        </p:nvSpPr>
        <p:spPr>
          <a:xfrm rot="5400000">
            <a:off x="60325" y="-60325"/>
            <a:ext cx="334963" cy="455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5AD6DF-42D8-4593-872E-B859F2FBF713}"/>
              </a:ext>
            </a:extLst>
          </p:cNvPr>
          <p:cNvSpPr/>
          <p:nvPr/>
        </p:nvSpPr>
        <p:spPr bwMode="auto">
          <a:xfrm>
            <a:off x="2827338" y="2163763"/>
            <a:ext cx="6537325" cy="13255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latin typeface="+mn-ea"/>
              </a:rPr>
              <a:t>감사합니다</a:t>
            </a:r>
            <a:r>
              <a:rPr lang="en-US" altLang="ko-KR" sz="4000" b="1" dirty="0">
                <a:latin typeface="+mn-ea"/>
              </a:rPr>
              <a:t>.</a:t>
            </a:r>
            <a:endParaRPr lang="ko-KR" altLang="en-US" sz="4000" b="1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7F82F2E8-42BC-4FFE-BDA3-E46AF1DF2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A727DE-0A7C-4A2A-B63F-C1433C97AE22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DAA3A8-52B2-4E5E-9F0B-8A561EDE510F}"/>
              </a:ext>
            </a:extLst>
          </p:cNvPr>
          <p:cNvSpPr/>
          <p:nvPr/>
        </p:nvSpPr>
        <p:spPr>
          <a:xfrm>
            <a:off x="1117999" y="1080339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FAFE4-0DD1-4D62-9D83-B9DF2C1BF74C}"/>
              </a:ext>
            </a:extLst>
          </p:cNvPr>
          <p:cNvSpPr txBox="1"/>
          <p:nvPr/>
        </p:nvSpPr>
        <p:spPr>
          <a:xfrm>
            <a:off x="1298974" y="1091290"/>
            <a:ext cx="2411698" cy="46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회의의 문제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BCC8586-1EEB-4BAD-9076-27400FF1F552}"/>
              </a:ext>
            </a:extLst>
          </p:cNvPr>
          <p:cNvSpPr/>
          <p:nvPr/>
        </p:nvSpPr>
        <p:spPr>
          <a:xfrm>
            <a:off x="865649" y="2060575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12295" name="TextBox 3">
            <a:extLst>
              <a:ext uri="{FF2B5EF4-FFF2-40B4-BE49-F238E27FC236}">
                <a16:creationId xmlns:a16="http://schemas.microsoft.com/office/drawing/2014/main" id="{2BDBB88E-A863-48F9-AD1D-97676D10C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237" y="2041525"/>
            <a:ext cx="3776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400" b="1"/>
              <a:t>오프라인 회의 시공간 제약</a:t>
            </a:r>
          </a:p>
        </p:txBody>
      </p:sp>
      <p:sp>
        <p:nvSpPr>
          <p:cNvPr id="12296" name="TextBox 5">
            <a:extLst>
              <a:ext uri="{FF2B5EF4-FFF2-40B4-BE49-F238E27FC236}">
                <a16:creationId xmlns:a16="http://schemas.microsoft.com/office/drawing/2014/main" id="{970C6FA3-1C2B-4F0C-81F9-A431A1A34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424" y="2503488"/>
            <a:ext cx="39581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1600" dirty="0"/>
              <a:t>오프라인 회의의 </a:t>
            </a:r>
            <a:r>
              <a:rPr lang="ko-KR" altLang="en-US" sz="1600" b="1" dirty="0">
                <a:solidFill>
                  <a:srgbClr val="C00000"/>
                </a:solidFill>
              </a:rPr>
              <a:t>시간적</a:t>
            </a:r>
            <a:r>
              <a:rPr lang="en-US" altLang="ko-KR" sz="1600" b="1" dirty="0">
                <a:solidFill>
                  <a:srgbClr val="C00000"/>
                </a:solidFill>
              </a:rPr>
              <a:t>, </a:t>
            </a:r>
            <a:r>
              <a:rPr lang="ko-KR" altLang="en-US" sz="1600" b="1" dirty="0">
                <a:solidFill>
                  <a:srgbClr val="C00000"/>
                </a:solidFill>
              </a:rPr>
              <a:t>금전적인 손해</a:t>
            </a:r>
            <a:r>
              <a:rPr lang="ko-KR" altLang="en-US" sz="1600" dirty="0"/>
              <a:t>가 </a:t>
            </a:r>
            <a:endParaRPr lang="en-US" altLang="ko-KR" sz="1600" dirty="0"/>
          </a:p>
          <a:p>
            <a:r>
              <a:rPr lang="ko-KR" altLang="en-US" sz="1600" dirty="0"/>
              <a:t>발생하는 문제를 해결할 필요성 발견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FDC5B21-F422-4039-8F02-16A385756333}"/>
              </a:ext>
            </a:extLst>
          </p:cNvPr>
          <p:cNvSpPr/>
          <p:nvPr/>
        </p:nvSpPr>
        <p:spPr>
          <a:xfrm>
            <a:off x="6231034" y="2057173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2298" name="TextBox 19">
            <a:extLst>
              <a:ext uri="{FF2B5EF4-FFF2-40B4-BE49-F238E27FC236}">
                <a16:creationId xmlns:a16="http://schemas.microsoft.com/office/drawing/2014/main" id="{C5D0E322-66AF-4A8B-B650-C187E9DAD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622" y="2038123"/>
            <a:ext cx="4222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400" b="1"/>
              <a:t>온라인 회의 몰입도 저하 문제</a:t>
            </a:r>
          </a:p>
        </p:txBody>
      </p:sp>
      <p:sp>
        <p:nvSpPr>
          <p:cNvPr id="12299" name="TextBox 20">
            <a:extLst>
              <a:ext uri="{FF2B5EF4-FFF2-40B4-BE49-F238E27FC236}">
                <a16:creationId xmlns:a16="http://schemas.microsoft.com/office/drawing/2014/main" id="{6570C2E9-0E42-4CBE-ADD8-1065F2754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809" y="2500086"/>
            <a:ext cx="48189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1600" dirty="0"/>
              <a:t>오프라인 회의에 비해 </a:t>
            </a:r>
            <a:r>
              <a:rPr lang="ko-KR" altLang="en-US" sz="1600" b="1" dirty="0">
                <a:solidFill>
                  <a:srgbClr val="C00000"/>
                </a:solidFill>
              </a:rPr>
              <a:t>몰입도</a:t>
            </a:r>
            <a:r>
              <a:rPr lang="en-US" altLang="ko-KR" sz="1600" b="1" dirty="0">
                <a:solidFill>
                  <a:srgbClr val="C00000"/>
                </a:solidFill>
              </a:rPr>
              <a:t>, </a:t>
            </a:r>
          </a:p>
          <a:p>
            <a:r>
              <a:rPr lang="ko-KR" altLang="en-US" sz="1600" b="1" dirty="0">
                <a:solidFill>
                  <a:srgbClr val="C00000"/>
                </a:solidFill>
              </a:rPr>
              <a:t>집중력이 현저히 떨어짐</a:t>
            </a:r>
            <a:r>
              <a:rPr lang="ko-KR" altLang="en-US" sz="1600" dirty="0"/>
              <a:t>을 개선할 수 있는 방법 모색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16C798F-33CE-40EC-864F-EE3ABB7BBEC7}"/>
              </a:ext>
            </a:extLst>
          </p:cNvPr>
          <p:cNvSpPr/>
          <p:nvPr/>
        </p:nvSpPr>
        <p:spPr>
          <a:xfrm>
            <a:off x="865649" y="3725068"/>
            <a:ext cx="433388" cy="43338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12301" name="TextBox 24">
            <a:extLst>
              <a:ext uri="{FF2B5EF4-FFF2-40B4-BE49-F238E27FC236}">
                <a16:creationId xmlns:a16="http://schemas.microsoft.com/office/drawing/2014/main" id="{014F177D-32DE-4E01-8B99-88F1B0471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237" y="3704430"/>
            <a:ext cx="4530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400" b="1" dirty="0"/>
              <a:t>회의 자료 및 이력 정리 번거로움</a:t>
            </a:r>
          </a:p>
        </p:txBody>
      </p:sp>
      <p:sp>
        <p:nvSpPr>
          <p:cNvPr id="12302" name="TextBox 25">
            <a:extLst>
              <a:ext uri="{FF2B5EF4-FFF2-40B4-BE49-F238E27FC236}">
                <a16:creationId xmlns:a16="http://schemas.microsoft.com/office/drawing/2014/main" id="{E6FC41F1-0ECE-4232-A478-D5FFCD118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424" y="4166393"/>
            <a:ext cx="43620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1600" dirty="0"/>
              <a:t>서로 다른 그룹의 </a:t>
            </a:r>
            <a:r>
              <a:rPr lang="ko-KR" altLang="en-US" sz="1600" b="1" dirty="0">
                <a:solidFill>
                  <a:srgbClr val="C00000"/>
                </a:solidFill>
              </a:rPr>
              <a:t>회의 자료와 이력을 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r>
              <a:rPr lang="ko-KR" altLang="en-US" sz="1600" b="1" dirty="0">
                <a:solidFill>
                  <a:srgbClr val="C00000"/>
                </a:solidFill>
              </a:rPr>
              <a:t>관리하는 데 불편함</a:t>
            </a:r>
            <a:r>
              <a:rPr lang="ko-KR" altLang="en-US" sz="1600" dirty="0"/>
              <a:t>이 많아 해소할 방법을 모색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BB9CB8B-7806-4C02-A3B4-794FF890F0DE}"/>
              </a:ext>
            </a:extLst>
          </p:cNvPr>
          <p:cNvSpPr/>
          <p:nvPr/>
        </p:nvSpPr>
        <p:spPr>
          <a:xfrm>
            <a:off x="6231034" y="4878854"/>
            <a:ext cx="433388" cy="43338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4</a:t>
            </a:r>
            <a:endParaRPr lang="ko-KR" altLang="en-US" sz="2400" dirty="0"/>
          </a:p>
        </p:txBody>
      </p:sp>
      <p:sp>
        <p:nvSpPr>
          <p:cNvPr id="12304" name="TextBox 29">
            <a:extLst>
              <a:ext uri="{FF2B5EF4-FFF2-40B4-BE49-F238E27FC236}">
                <a16:creationId xmlns:a16="http://schemas.microsoft.com/office/drawing/2014/main" id="{E46BF3BA-4894-4C80-B8BC-AF5A63477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622" y="4858217"/>
            <a:ext cx="530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2400" b="1" dirty="0"/>
              <a:t>5G </a:t>
            </a:r>
            <a:r>
              <a:rPr lang="ko-KR" altLang="en-US" sz="2400" b="1" dirty="0"/>
              <a:t>상용화와 더불어 </a:t>
            </a:r>
            <a:r>
              <a:rPr lang="en-US" altLang="ko-KR" sz="2400" b="1" dirty="0"/>
              <a:t>AR</a:t>
            </a:r>
            <a:r>
              <a:rPr lang="ko-KR" altLang="en-US" sz="2400" b="1" dirty="0"/>
              <a:t> 활용 분야 확장</a:t>
            </a:r>
          </a:p>
        </p:txBody>
      </p:sp>
      <p:sp>
        <p:nvSpPr>
          <p:cNvPr id="12305" name="TextBox 30">
            <a:extLst>
              <a:ext uri="{FF2B5EF4-FFF2-40B4-BE49-F238E27FC236}">
                <a16:creationId xmlns:a16="http://schemas.microsoft.com/office/drawing/2014/main" id="{3B901408-17E4-4099-8298-7024EF7FC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809" y="5320179"/>
            <a:ext cx="43508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1600" dirty="0"/>
              <a:t>회의와 </a:t>
            </a:r>
            <a:r>
              <a:rPr lang="en-US" altLang="ko-KR" sz="1600" b="1" dirty="0">
                <a:solidFill>
                  <a:srgbClr val="C00000"/>
                </a:solidFill>
              </a:rPr>
              <a:t>AR</a:t>
            </a:r>
            <a:r>
              <a:rPr lang="ko-KR" altLang="en-US" sz="1600" b="1" dirty="0">
                <a:solidFill>
                  <a:srgbClr val="C00000"/>
                </a:solidFill>
              </a:rPr>
              <a:t>을 접목해 시공간 제약을 완화</a:t>
            </a:r>
            <a:r>
              <a:rPr lang="ko-KR" altLang="en-US" sz="1600" dirty="0"/>
              <a:t>시키고</a:t>
            </a:r>
            <a:endParaRPr lang="en-US" altLang="ko-KR" sz="1600" dirty="0"/>
          </a:p>
          <a:p>
            <a:r>
              <a:rPr lang="ko-KR" altLang="en-US" sz="1600" dirty="0"/>
              <a:t> 몰입도를 높여줄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99BF7-C81B-4DF7-84A1-CAF08A49B6B3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개요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566FE8-6894-468E-B0B1-2C42CB5948BE}"/>
              </a:ext>
            </a:extLst>
          </p:cNvPr>
          <p:cNvSpPr/>
          <p:nvPr/>
        </p:nvSpPr>
        <p:spPr>
          <a:xfrm>
            <a:off x="6662834" y="1080339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9BD8AA-261A-4459-B31D-6BC8769FF5C7}"/>
              </a:ext>
            </a:extLst>
          </p:cNvPr>
          <p:cNvSpPr txBox="1"/>
          <p:nvPr/>
        </p:nvSpPr>
        <p:spPr>
          <a:xfrm>
            <a:off x="6843809" y="1091290"/>
            <a:ext cx="2411698" cy="46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온라인 회의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?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2DC7EC-5920-45A2-8D99-95EA9F8F4EED}"/>
              </a:ext>
            </a:extLst>
          </p:cNvPr>
          <p:cNvSpPr/>
          <p:nvPr/>
        </p:nvSpPr>
        <p:spPr>
          <a:xfrm>
            <a:off x="6662834" y="384510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1706BD-92CE-4F8C-97D1-A8F595032976}"/>
              </a:ext>
            </a:extLst>
          </p:cNvPr>
          <p:cNvSpPr txBox="1"/>
          <p:nvPr/>
        </p:nvSpPr>
        <p:spPr>
          <a:xfrm>
            <a:off x="6843809" y="3856054"/>
            <a:ext cx="2411698" cy="46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어떻게</a:t>
            </a:r>
            <a:r>
              <a:rPr lang="en-US" altLang="ko-KR" sz="24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?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12295" grpId="0"/>
      <p:bldP spid="12296" grpId="0"/>
      <p:bldP spid="17" grpId="0" animBg="1"/>
      <p:bldP spid="12298" grpId="0"/>
      <p:bldP spid="12299" grpId="0"/>
      <p:bldP spid="24" grpId="0" animBg="1"/>
      <p:bldP spid="12301" grpId="0"/>
      <p:bldP spid="12302" grpId="0"/>
      <p:bldP spid="27" grpId="0" animBg="1"/>
      <p:bldP spid="12304" grpId="0"/>
      <p:bldP spid="12305" grpId="0"/>
      <p:bldP spid="19" grpId="0" animBg="1"/>
      <p:bldP spid="20" grpId="0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870B959E-F9EC-4785-A4AE-5FE3E07CB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80F830-373B-4C33-AFDE-9304007E853B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2E90B7-7E8F-49B0-ABFC-CA708D5CD060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개요</a:t>
            </a:r>
          </a:p>
        </p:txBody>
      </p:sp>
      <p:pic>
        <p:nvPicPr>
          <p:cNvPr id="10245" name="그림 1">
            <a:extLst>
              <a:ext uri="{FF2B5EF4-FFF2-40B4-BE49-F238E27FC236}">
                <a16:creationId xmlns:a16="http://schemas.microsoft.com/office/drawing/2014/main" id="{D8F44664-FA0B-4239-A65B-CDEED5BEC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774700"/>
            <a:ext cx="53149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그림 3">
            <a:extLst>
              <a:ext uri="{FF2B5EF4-FFF2-40B4-BE49-F238E27FC236}">
                <a16:creationId xmlns:a16="http://schemas.microsoft.com/office/drawing/2014/main" id="{763BE381-D132-42AD-B643-B1A1BFB4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709613"/>
            <a:ext cx="446722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그림 5">
            <a:extLst>
              <a:ext uri="{FF2B5EF4-FFF2-40B4-BE49-F238E27FC236}">
                <a16:creationId xmlns:a16="http://schemas.microsoft.com/office/drawing/2014/main" id="{92A20F73-0442-4EDC-93ED-722B4AC26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3228975"/>
            <a:ext cx="5246687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7F82F2E8-42BC-4FFE-BDA3-E46AF1DF2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EA727DE-0A7C-4A2A-B63F-C1433C97AE22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DAA3A8-52B2-4E5E-9F0B-8A561EDE510F}"/>
              </a:ext>
            </a:extLst>
          </p:cNvPr>
          <p:cNvSpPr/>
          <p:nvPr/>
        </p:nvSpPr>
        <p:spPr>
          <a:xfrm>
            <a:off x="1235075" y="1293813"/>
            <a:ext cx="180975" cy="9470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FAFE4-0DD1-4D62-9D83-B9DF2C1BF74C}"/>
              </a:ext>
            </a:extLst>
          </p:cNvPr>
          <p:cNvSpPr txBox="1"/>
          <p:nvPr/>
        </p:nvSpPr>
        <p:spPr>
          <a:xfrm>
            <a:off x="1416050" y="1304764"/>
            <a:ext cx="74168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8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99BF7-C81B-4DF7-84A1-CAF08A49B6B3}"/>
              </a:ext>
            </a:extLst>
          </p:cNvPr>
          <p:cNvSpPr txBox="1"/>
          <p:nvPr/>
        </p:nvSpPr>
        <p:spPr>
          <a:xfrm>
            <a:off x="849313" y="66675"/>
            <a:ext cx="2627642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BDB21EBF-41DF-46A9-BED9-E633F8C52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BE02E-B799-4933-9957-A4982D884B74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655D64-94BC-45FC-90B4-1EC194246F2B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D3071F-76E4-4D2F-8C84-BD7F92E95421}"/>
              </a:ext>
            </a:extLst>
          </p:cNvPr>
          <p:cNvSpPr/>
          <p:nvPr/>
        </p:nvSpPr>
        <p:spPr>
          <a:xfrm>
            <a:off x="1235075" y="129381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B758C-8E39-4D01-AC0F-FCD92CB0A783}"/>
              </a:ext>
            </a:extLst>
          </p:cNvPr>
          <p:cNvSpPr txBox="1"/>
          <p:nvPr/>
        </p:nvSpPr>
        <p:spPr>
          <a:xfrm>
            <a:off x="1416050" y="1376363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장점 및 특징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BBA3CC-427C-4F57-A34C-A20FA24A0940}"/>
              </a:ext>
            </a:extLst>
          </p:cNvPr>
          <p:cNvSpPr/>
          <p:nvPr/>
        </p:nvSpPr>
        <p:spPr>
          <a:xfrm>
            <a:off x="1593850" y="2060575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16392" name="TextBox 14">
            <a:extLst>
              <a:ext uri="{FF2B5EF4-FFF2-40B4-BE49-F238E27FC236}">
                <a16:creationId xmlns:a16="http://schemas.microsoft.com/office/drawing/2014/main" id="{19008158-968D-4472-AD9E-A12237203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2041525"/>
            <a:ext cx="2528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400" b="1" dirty="0"/>
              <a:t>회의의 </a:t>
            </a:r>
            <a:r>
              <a:rPr lang="en-US" altLang="ko-KR" sz="2400" b="1" dirty="0"/>
              <a:t>AR</a:t>
            </a:r>
            <a:r>
              <a:rPr lang="ko-KR" altLang="en-US" sz="2400" b="1" dirty="0"/>
              <a:t> 공간화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543AD2E-8E09-4B5A-949E-B44CFBEC58D5}"/>
              </a:ext>
            </a:extLst>
          </p:cNvPr>
          <p:cNvSpPr/>
          <p:nvPr/>
        </p:nvSpPr>
        <p:spPr>
          <a:xfrm>
            <a:off x="1593850" y="4348163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6394" name="TextBox 49">
            <a:extLst>
              <a:ext uri="{FF2B5EF4-FFF2-40B4-BE49-F238E27FC236}">
                <a16:creationId xmlns:a16="http://schemas.microsoft.com/office/drawing/2014/main" id="{262AF3C4-5D9B-40FE-964E-8267CF880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4329113"/>
            <a:ext cx="3400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400" b="1"/>
              <a:t>회의자료를 손으로 제어</a:t>
            </a:r>
          </a:p>
        </p:txBody>
      </p:sp>
      <p:sp>
        <p:nvSpPr>
          <p:cNvPr id="16395" name="TextBox 50">
            <a:extLst>
              <a:ext uri="{FF2B5EF4-FFF2-40B4-BE49-F238E27FC236}">
                <a16:creationId xmlns:a16="http://schemas.microsoft.com/office/drawing/2014/main" id="{6067CBF3-26C3-4802-9E09-65B5D678C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2343150"/>
            <a:ext cx="5086350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/>
              <a:t>- </a:t>
            </a:r>
            <a:r>
              <a:rPr lang="ko-KR" altLang="en-US" sz="1600"/>
              <a:t>발표에 필요한 정보들을 </a:t>
            </a:r>
            <a:r>
              <a:rPr lang="ko-KR" altLang="en-US" sz="1600" b="1"/>
              <a:t>공간에 입체적으로 배치</a:t>
            </a:r>
            <a:r>
              <a:rPr lang="ko-KR" altLang="en-US" sz="1600"/>
              <a:t>하여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   </a:t>
            </a:r>
            <a:r>
              <a:rPr lang="ko-KR" altLang="en-US" sz="1600"/>
              <a:t>많은 정보에 보다 효율적으로 접근 가능하다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- </a:t>
            </a:r>
            <a:r>
              <a:rPr lang="ko-KR" altLang="en-US" sz="1600"/>
              <a:t>회의 자료를 보는 시선을 공유함으로써 </a:t>
            </a:r>
            <a:r>
              <a:rPr lang="ko-KR" altLang="en-US" sz="1600" b="1"/>
              <a:t>프로젝트 협업</a:t>
            </a:r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600" b="1"/>
              <a:t>  </a:t>
            </a:r>
            <a:r>
              <a:rPr lang="ko-KR" altLang="en-US" sz="1600" b="1"/>
              <a:t>수준 향상</a:t>
            </a:r>
            <a:r>
              <a:rPr lang="ko-KR" altLang="en-US" sz="1600"/>
              <a:t> 및 촉진</a:t>
            </a:r>
          </a:p>
        </p:txBody>
      </p:sp>
      <p:pic>
        <p:nvPicPr>
          <p:cNvPr id="16396" name="그림 53">
            <a:extLst>
              <a:ext uri="{FF2B5EF4-FFF2-40B4-BE49-F238E27FC236}">
                <a16:creationId xmlns:a16="http://schemas.microsoft.com/office/drawing/2014/main" id="{C133D3F2-A53C-43FF-AF1D-7C02F884E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2503488"/>
            <a:ext cx="2843212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D8256C-9C40-4791-AF0B-C043DEF0C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13" y="4797425"/>
            <a:ext cx="2843212" cy="1760538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6398" name="TextBox 56">
            <a:extLst>
              <a:ext uri="{FF2B5EF4-FFF2-40B4-BE49-F238E27FC236}">
                <a16:creationId xmlns:a16="http://schemas.microsoft.com/office/drawing/2014/main" id="{7BC8C4AF-7EAD-4D42-953B-41C081762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867275"/>
            <a:ext cx="6046788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/>
              <a:t>- </a:t>
            </a:r>
            <a:r>
              <a:rPr lang="ko-KR" altLang="en-US" sz="1600"/>
              <a:t>립모션을 이용해 </a:t>
            </a:r>
            <a:r>
              <a:rPr lang="ko-KR" altLang="en-US" sz="1600" b="1"/>
              <a:t>회의 자료를 손으로 제어 </a:t>
            </a:r>
            <a:r>
              <a:rPr lang="ko-KR" altLang="en-US" sz="1600"/>
              <a:t>할 수 있는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   </a:t>
            </a:r>
            <a:r>
              <a:rPr lang="ko-KR" altLang="en-US" sz="1600"/>
              <a:t>편리성 제공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-</a:t>
            </a:r>
            <a:r>
              <a:rPr lang="ko-KR" altLang="en-US" sz="1600"/>
              <a:t>  손을 활용한 정보 전달이 가능해 </a:t>
            </a:r>
            <a:r>
              <a:rPr lang="ko-KR" altLang="en-US" sz="1600" b="1"/>
              <a:t>생동감 있는</a:t>
            </a:r>
            <a:r>
              <a:rPr lang="ko-KR" altLang="en-US" sz="1600"/>
              <a:t> 오프라인 회의같이</a:t>
            </a:r>
            <a:br>
              <a:rPr lang="en-US" altLang="ko-KR" sz="1600"/>
            </a:br>
            <a:r>
              <a:rPr lang="en-US" altLang="ko-KR" sz="1600"/>
              <a:t>    </a:t>
            </a:r>
            <a:r>
              <a:rPr lang="ko-KR" altLang="en-US" sz="1600"/>
              <a:t>진행할 수 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076AE-ACE1-4879-B9E9-DF5FFDDC061E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소개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C7BDF466-02B1-403E-A8CB-042683562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E5EE5-9631-4CA0-AE16-27EAE44CB04E}"/>
              </a:ext>
            </a:extLst>
          </p:cNvPr>
          <p:cNvSpPr txBox="1"/>
          <p:nvPr/>
        </p:nvSpPr>
        <p:spPr>
          <a:xfrm>
            <a:off x="849313" y="66675"/>
            <a:ext cx="148748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B3395D-5998-477D-8A0E-BE57F20B8057}"/>
              </a:ext>
            </a:extLst>
          </p:cNvPr>
          <p:cNvCxnSpPr>
            <a:cxnSpLocks/>
          </p:cNvCxnSpPr>
          <p:nvPr/>
        </p:nvCxnSpPr>
        <p:spPr>
          <a:xfrm>
            <a:off x="2208213" y="393700"/>
            <a:ext cx="961231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832F8F-4C52-41C6-AC64-39A436719A22}"/>
              </a:ext>
            </a:extLst>
          </p:cNvPr>
          <p:cNvSpPr/>
          <p:nvPr/>
        </p:nvSpPr>
        <p:spPr>
          <a:xfrm>
            <a:off x="1235075" y="129381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C8B0F-C229-47D5-9691-7DC0B437F9F3}"/>
              </a:ext>
            </a:extLst>
          </p:cNvPr>
          <p:cNvSpPr txBox="1"/>
          <p:nvPr/>
        </p:nvSpPr>
        <p:spPr>
          <a:xfrm>
            <a:off x="1416050" y="1376363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장점 및 특징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1093BB-F322-4973-ADF9-F1AB96E6D858}"/>
              </a:ext>
            </a:extLst>
          </p:cNvPr>
          <p:cNvSpPr/>
          <p:nvPr/>
        </p:nvSpPr>
        <p:spPr>
          <a:xfrm>
            <a:off x="1593850" y="2060575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18440" name="TextBox 14">
            <a:extLst>
              <a:ext uri="{FF2B5EF4-FFF2-40B4-BE49-F238E27FC236}">
                <a16:creationId xmlns:a16="http://schemas.microsoft.com/office/drawing/2014/main" id="{6DC530E4-5771-42CF-ABD0-90F28D7F8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2041525"/>
            <a:ext cx="2922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400" b="1"/>
              <a:t>회의 관리 웹 플랫폼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C9930E9-BE28-4BE7-8AB3-84993B7171DF}"/>
              </a:ext>
            </a:extLst>
          </p:cNvPr>
          <p:cNvSpPr/>
          <p:nvPr/>
        </p:nvSpPr>
        <p:spPr>
          <a:xfrm>
            <a:off x="1593850" y="4348163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4</a:t>
            </a:r>
            <a:endParaRPr lang="ko-KR" altLang="en-US" sz="2400" dirty="0"/>
          </a:p>
        </p:txBody>
      </p:sp>
      <p:sp>
        <p:nvSpPr>
          <p:cNvPr id="18442" name="TextBox 49">
            <a:extLst>
              <a:ext uri="{FF2B5EF4-FFF2-40B4-BE49-F238E27FC236}">
                <a16:creationId xmlns:a16="http://schemas.microsoft.com/office/drawing/2014/main" id="{75451FE7-606D-43E9-92F0-ADC42D739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4329113"/>
            <a:ext cx="2476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ko-KR" altLang="en-US" sz="2400" b="1"/>
              <a:t>회의록 자동 생성</a:t>
            </a:r>
          </a:p>
        </p:txBody>
      </p:sp>
      <p:sp>
        <p:nvSpPr>
          <p:cNvPr id="18443" name="TextBox 50">
            <a:extLst>
              <a:ext uri="{FF2B5EF4-FFF2-40B4-BE49-F238E27FC236}">
                <a16:creationId xmlns:a16="http://schemas.microsoft.com/office/drawing/2014/main" id="{EF14717C-B2C2-4ED3-B16F-EE196142A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2781300"/>
            <a:ext cx="635476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/>
              <a:t>- </a:t>
            </a:r>
            <a:r>
              <a:rPr lang="ko-KR" altLang="en-US" sz="1600"/>
              <a:t>회의 참여자</a:t>
            </a:r>
            <a:r>
              <a:rPr lang="en-US" altLang="ko-KR" sz="1600"/>
              <a:t> </a:t>
            </a:r>
            <a:r>
              <a:rPr lang="ko-KR" altLang="en-US" sz="1600"/>
              <a:t>정보</a:t>
            </a:r>
            <a:r>
              <a:rPr lang="en-US" altLang="ko-KR" sz="1600"/>
              <a:t>, </a:t>
            </a:r>
            <a:r>
              <a:rPr lang="ko-KR" altLang="en-US" sz="1600"/>
              <a:t>공유했던 자료</a:t>
            </a:r>
            <a:r>
              <a:rPr lang="en-US" altLang="ko-KR" sz="1600"/>
              <a:t>, </a:t>
            </a:r>
            <a:r>
              <a:rPr lang="ko-KR" altLang="en-US" sz="1600"/>
              <a:t>회의 날짜 등 카테고리로 분류하여</a:t>
            </a:r>
            <a:br>
              <a:rPr lang="en-US" altLang="ko-KR" sz="1600"/>
            </a:br>
            <a:r>
              <a:rPr lang="en-US" altLang="ko-KR" sz="1600"/>
              <a:t>   </a:t>
            </a:r>
            <a:r>
              <a:rPr lang="ko-KR" altLang="en-US" sz="1600" b="1"/>
              <a:t>회의 관리가 편리한 웹 플랫폼</a:t>
            </a:r>
            <a:r>
              <a:rPr lang="ko-KR" altLang="en-US" sz="1600"/>
              <a:t>을 제공</a:t>
            </a:r>
            <a:endParaRPr lang="en-US" altLang="ko-KR" sz="1600"/>
          </a:p>
        </p:txBody>
      </p:sp>
      <p:sp>
        <p:nvSpPr>
          <p:cNvPr id="18444" name="TextBox 56">
            <a:extLst>
              <a:ext uri="{FF2B5EF4-FFF2-40B4-BE49-F238E27FC236}">
                <a16:creationId xmlns:a16="http://schemas.microsoft.com/office/drawing/2014/main" id="{3F1B02D9-7BB9-4C96-96D2-2B3790A49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797425"/>
            <a:ext cx="5765800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/>
              <a:t>- Google Cloud Platform</a:t>
            </a:r>
            <a:r>
              <a:rPr lang="ko-KR" altLang="en-US" sz="1600"/>
              <a:t>에 있는 </a:t>
            </a:r>
            <a:r>
              <a:rPr lang="en-US" altLang="ko-KR" sz="1600" b="1"/>
              <a:t>STT(Speech To Text) API</a:t>
            </a:r>
            <a:r>
              <a:rPr lang="ko-KR" altLang="en-US" sz="1600"/>
              <a:t>를 활용해 </a:t>
            </a:r>
            <a:br>
              <a:rPr lang="en-US" altLang="ko-KR" sz="1600"/>
            </a:br>
            <a:r>
              <a:rPr lang="en-US" altLang="ko-KR" sz="1600"/>
              <a:t> </a:t>
            </a:r>
            <a:r>
              <a:rPr lang="ko-KR" altLang="en-US" sz="1600"/>
              <a:t> 음성 녹음 파일을 </a:t>
            </a:r>
            <a:r>
              <a:rPr lang="en-US" altLang="ko-KR" sz="1600"/>
              <a:t>Text File</a:t>
            </a:r>
            <a:r>
              <a:rPr lang="ko-KR" altLang="en-US" sz="1600"/>
              <a:t>로 변환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- </a:t>
            </a:r>
            <a:r>
              <a:rPr lang="ko-KR" altLang="en-US" sz="1600"/>
              <a:t>변환 된 파일을 </a:t>
            </a:r>
            <a:r>
              <a:rPr lang="en-US" altLang="ko-KR" sz="1600" b="1"/>
              <a:t>TextRank </a:t>
            </a:r>
            <a:r>
              <a:rPr lang="ko-KR" altLang="en-US" sz="1600" b="1"/>
              <a:t>알고리즘</a:t>
            </a:r>
            <a:r>
              <a:rPr lang="ko-KR" altLang="en-US" sz="1600"/>
              <a:t>을 적용해</a:t>
            </a:r>
            <a:r>
              <a:rPr lang="en-US" altLang="ko-KR" sz="1600"/>
              <a:t> 3</a:t>
            </a:r>
            <a:r>
              <a:rPr lang="ko-KR" altLang="en-US" sz="1600"/>
              <a:t>줄 요약하는</a:t>
            </a:r>
            <a:br>
              <a:rPr lang="en-US" altLang="ko-KR" sz="1600"/>
            </a:br>
            <a:r>
              <a:rPr lang="en-US" altLang="ko-KR" sz="1600"/>
              <a:t>  </a:t>
            </a:r>
            <a:r>
              <a:rPr lang="ko-KR" altLang="en-US" sz="1600"/>
              <a:t> </a:t>
            </a:r>
            <a:r>
              <a:rPr lang="en-US" altLang="ko-KR" sz="1600"/>
              <a:t>Python </a:t>
            </a:r>
            <a:r>
              <a:rPr lang="ko-KR" altLang="en-US" sz="1600"/>
              <a:t>프로그램으로 요약해 웹 플랫폼에서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9970CC-A3C5-46FD-95C7-DB0C791B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2538413"/>
            <a:ext cx="2930525" cy="1646237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17" name="Picture 4" descr="관련 이미지">
            <a:extLst>
              <a:ext uri="{FF2B5EF4-FFF2-40B4-BE49-F238E27FC236}">
                <a16:creationId xmlns:a16="http://schemas.microsoft.com/office/drawing/2014/main" id="{AFDD3A7C-BB5C-4DFE-B67D-3A46A113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3138" y="4833938"/>
            <a:ext cx="2862262" cy="13366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8C332B-3DD2-4E2E-8505-6EDE123FC883}"/>
              </a:ext>
            </a:extLst>
          </p:cNvPr>
          <p:cNvSpPr txBox="1"/>
          <p:nvPr/>
        </p:nvSpPr>
        <p:spPr>
          <a:xfrm>
            <a:off x="849313" y="66675"/>
            <a:ext cx="262731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프로젝트 소개</a:t>
            </a:r>
          </a:p>
        </p:txBody>
      </p:sp>
      <p:pic>
        <p:nvPicPr>
          <p:cNvPr id="18448" name="그림 1">
            <a:extLst>
              <a:ext uri="{FF2B5EF4-FFF2-40B4-BE49-F238E27FC236}">
                <a16:creationId xmlns:a16="http://schemas.microsoft.com/office/drawing/2014/main" id="{0B2AA514-D5BC-432C-8563-39ED5C3D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2536825"/>
            <a:ext cx="291147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5BE2EEC5-F0EC-412F-8B27-887B47A75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8178E-A00E-4A61-A8A4-F3F6F7953467}"/>
              </a:ext>
            </a:extLst>
          </p:cNvPr>
          <p:cNvSpPr txBox="1"/>
          <p:nvPr/>
        </p:nvSpPr>
        <p:spPr>
          <a:xfrm>
            <a:off x="849313" y="66675"/>
            <a:ext cx="10779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적용 기술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DF579E-F8AC-49CF-835D-8AB466F3A591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BBCED8-0C4B-4BC4-B007-4A8601D64BC1}"/>
              </a:ext>
            </a:extLst>
          </p:cNvPr>
          <p:cNvSpPr/>
          <p:nvPr/>
        </p:nvSpPr>
        <p:spPr>
          <a:xfrm>
            <a:off x="1235075" y="649288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21641-93E8-4B57-A5E8-B490CFD2FFAD}"/>
              </a:ext>
            </a:extLst>
          </p:cNvPr>
          <p:cNvSpPr txBox="1"/>
          <p:nvPr/>
        </p:nvSpPr>
        <p:spPr>
          <a:xfrm>
            <a:off x="1416050" y="731838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구성도</a:t>
            </a:r>
          </a:p>
        </p:txBody>
      </p:sp>
      <p:pic>
        <p:nvPicPr>
          <p:cNvPr id="22535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C63F480-78B4-4A96-9E40-DC697DC4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1265238"/>
            <a:ext cx="98933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608BD-3C8E-40F3-B7B3-4EE565F834B5}"/>
              </a:ext>
            </a:extLst>
          </p:cNvPr>
          <p:cNvSpPr txBox="1"/>
          <p:nvPr/>
        </p:nvSpPr>
        <p:spPr>
          <a:xfrm>
            <a:off x="849313" y="66675"/>
            <a:ext cx="185896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적용 기술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94B39B3D-D525-4B4D-8488-6450BC7D2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C3B37-99EA-407E-BE8B-0651363C6F62}"/>
              </a:ext>
            </a:extLst>
          </p:cNvPr>
          <p:cNvSpPr txBox="1"/>
          <p:nvPr/>
        </p:nvSpPr>
        <p:spPr>
          <a:xfrm>
            <a:off x="849313" y="66675"/>
            <a:ext cx="107791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B8167F-A356-489E-910B-4D960798840C}"/>
              </a:ext>
            </a:extLst>
          </p:cNvPr>
          <p:cNvCxnSpPr>
            <a:cxnSpLocks/>
          </p:cNvCxnSpPr>
          <p:nvPr/>
        </p:nvCxnSpPr>
        <p:spPr>
          <a:xfrm>
            <a:off x="1927225" y="393700"/>
            <a:ext cx="9893300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F8C23-81BB-48D1-9005-02BB49660DD1}"/>
              </a:ext>
            </a:extLst>
          </p:cNvPr>
          <p:cNvSpPr/>
          <p:nvPr/>
        </p:nvSpPr>
        <p:spPr>
          <a:xfrm>
            <a:off x="1235075" y="677863"/>
            <a:ext cx="68263" cy="5048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7DBAD-94A0-48C0-BD48-F5E28C9A51B8}"/>
              </a:ext>
            </a:extLst>
          </p:cNvPr>
          <p:cNvSpPr txBox="1"/>
          <p:nvPr/>
        </p:nvSpPr>
        <p:spPr>
          <a:xfrm>
            <a:off x="1416050" y="760413"/>
            <a:ext cx="74168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기대 효과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B3BDA0-098C-499C-B4F1-690BB23DEB94}"/>
              </a:ext>
            </a:extLst>
          </p:cNvPr>
          <p:cNvSpPr/>
          <p:nvPr/>
        </p:nvSpPr>
        <p:spPr>
          <a:xfrm>
            <a:off x="1593850" y="1259553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344" name="TextBox 14">
            <a:extLst>
              <a:ext uri="{FF2B5EF4-FFF2-40B4-BE49-F238E27FC236}">
                <a16:creationId xmlns:a16="http://schemas.microsoft.com/office/drawing/2014/main" id="{76ED897D-E3BA-4119-87FF-23B3CDC9D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240503"/>
            <a:ext cx="2557462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2400" b="1">
                <a:latin typeface="+mn-ea"/>
                <a:ea typeface="+mn-ea"/>
              </a:rPr>
              <a:t>온라인 회의 개선</a:t>
            </a:r>
          </a:p>
        </p:txBody>
      </p:sp>
      <p:sp>
        <p:nvSpPr>
          <p:cNvPr id="14345" name="TextBox 15">
            <a:extLst>
              <a:ext uri="{FF2B5EF4-FFF2-40B4-BE49-F238E27FC236}">
                <a16:creationId xmlns:a16="http://schemas.microsoft.com/office/drawing/2014/main" id="{26C6D9C5-FACC-458D-8CC6-26C1E9241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1702466"/>
            <a:ext cx="4949825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1600" dirty="0">
                <a:latin typeface="+mn-ea"/>
                <a:ea typeface="+mn-ea"/>
              </a:rPr>
              <a:t>- </a:t>
            </a:r>
            <a:r>
              <a:rPr lang="ko-KR" altLang="en-US" sz="1600" dirty="0">
                <a:latin typeface="+mn-ea"/>
                <a:ea typeface="+mn-ea"/>
              </a:rPr>
              <a:t>회의 자료를 공간화를 통해 생동감 있는 회의 가능</a:t>
            </a:r>
            <a:endParaRPr lang="ko-KR" altLang="en-US" sz="16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DA7547-1BB4-4A99-9E3D-CEF49AF960ED}"/>
              </a:ext>
            </a:extLst>
          </p:cNvPr>
          <p:cNvSpPr/>
          <p:nvPr/>
        </p:nvSpPr>
        <p:spPr>
          <a:xfrm>
            <a:off x="1593850" y="2332703"/>
            <a:ext cx="433388" cy="43338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347" name="TextBox 19">
            <a:extLst>
              <a:ext uri="{FF2B5EF4-FFF2-40B4-BE49-F238E27FC236}">
                <a16:creationId xmlns:a16="http://schemas.microsoft.com/office/drawing/2014/main" id="{C1F0EF44-9C61-4891-ADE6-7ECB48289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2312066"/>
            <a:ext cx="2557462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2400" b="1" dirty="0">
                <a:latin typeface="+mn-ea"/>
                <a:ea typeface="+mn-ea"/>
              </a:rPr>
              <a:t>시공간 제약 완화</a:t>
            </a:r>
          </a:p>
        </p:txBody>
      </p:sp>
      <p:sp>
        <p:nvSpPr>
          <p:cNvPr id="14348" name="TextBox 20">
            <a:extLst>
              <a:ext uri="{FF2B5EF4-FFF2-40B4-BE49-F238E27FC236}">
                <a16:creationId xmlns:a16="http://schemas.microsoft.com/office/drawing/2014/main" id="{26FC7D10-438B-4242-B1EE-4B0F72900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2774028"/>
            <a:ext cx="5299075" cy="584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1600" dirty="0">
                <a:latin typeface="+mn-ea"/>
                <a:ea typeface="+mn-ea"/>
              </a:rPr>
              <a:t>- </a:t>
            </a:r>
            <a:r>
              <a:rPr lang="ko-KR" altLang="en-US" sz="1600" dirty="0">
                <a:latin typeface="+mn-ea"/>
                <a:ea typeface="+mn-ea"/>
              </a:rPr>
              <a:t>회의 장소에 제한이 없어 시간 절약 및 거리 제약 극복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600" dirty="0">
                <a:latin typeface="+mn-ea"/>
                <a:ea typeface="+mn-ea"/>
              </a:rPr>
              <a:t>- </a:t>
            </a:r>
            <a:r>
              <a:rPr lang="ko-KR" altLang="en-US" sz="1600" dirty="0">
                <a:latin typeface="+mn-ea"/>
                <a:ea typeface="+mn-ea"/>
              </a:rPr>
              <a:t>부득이한 상황에도 회의 참석 가능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73C97D-0BA2-4B85-B3A6-557DCA2A3F37}"/>
              </a:ext>
            </a:extLst>
          </p:cNvPr>
          <p:cNvSpPr/>
          <p:nvPr/>
        </p:nvSpPr>
        <p:spPr>
          <a:xfrm>
            <a:off x="1593850" y="3606545"/>
            <a:ext cx="433388" cy="43338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3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350" name="TextBox 24">
            <a:extLst>
              <a:ext uri="{FF2B5EF4-FFF2-40B4-BE49-F238E27FC236}">
                <a16:creationId xmlns:a16="http://schemas.microsoft.com/office/drawing/2014/main" id="{1D4D2729-5899-4C70-B183-CA698F173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3585907"/>
            <a:ext cx="4313237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2400" b="1" dirty="0">
                <a:latin typeface="+mn-ea"/>
                <a:ea typeface="+mn-ea"/>
              </a:rPr>
              <a:t>확대된 시야를 통한 정보 습득</a:t>
            </a:r>
          </a:p>
        </p:txBody>
      </p:sp>
      <p:sp>
        <p:nvSpPr>
          <p:cNvPr id="14351" name="TextBox 25">
            <a:extLst>
              <a:ext uri="{FF2B5EF4-FFF2-40B4-BE49-F238E27FC236}">
                <a16:creationId xmlns:a16="http://schemas.microsoft.com/office/drawing/2014/main" id="{7CF2F9AD-2EC6-47B0-8972-5A7C019EE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4047870"/>
            <a:ext cx="4129088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1600" dirty="0">
                <a:latin typeface="+mn-ea"/>
                <a:ea typeface="+mn-ea"/>
              </a:rPr>
              <a:t>- </a:t>
            </a:r>
            <a:r>
              <a:rPr lang="ko-KR" altLang="en-US" sz="1600" dirty="0">
                <a:latin typeface="+mn-ea"/>
                <a:ea typeface="+mn-ea"/>
              </a:rPr>
              <a:t>한정된 공간에서 많은 자료를  볼 수 있음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99AD0-A7F3-4884-BBBA-466614A5DC44}"/>
              </a:ext>
            </a:extLst>
          </p:cNvPr>
          <p:cNvSpPr/>
          <p:nvPr/>
        </p:nvSpPr>
        <p:spPr>
          <a:xfrm>
            <a:off x="1593850" y="4706016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4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4353" name="TextBox 29">
            <a:extLst>
              <a:ext uri="{FF2B5EF4-FFF2-40B4-BE49-F238E27FC236}">
                <a16:creationId xmlns:a16="http://schemas.microsoft.com/office/drawing/2014/main" id="{3BA08CCF-50C7-4836-A845-F27C343B0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4686966"/>
            <a:ext cx="339067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2400" b="1" dirty="0">
                <a:latin typeface="+mn-ea"/>
                <a:ea typeface="+mn-ea"/>
              </a:rPr>
              <a:t>회의 접근 편의성 증대</a:t>
            </a:r>
          </a:p>
        </p:txBody>
      </p:sp>
      <p:sp>
        <p:nvSpPr>
          <p:cNvPr id="14354" name="TextBox 30">
            <a:extLst>
              <a:ext uri="{FF2B5EF4-FFF2-40B4-BE49-F238E27FC236}">
                <a16:creationId xmlns:a16="http://schemas.microsoft.com/office/drawing/2014/main" id="{B8A4921D-9CDE-4C01-9428-375770B7F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5147341"/>
            <a:ext cx="9326563" cy="3381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1600" dirty="0">
                <a:latin typeface="+mn-ea"/>
                <a:ea typeface="+mn-ea"/>
              </a:rPr>
              <a:t>- </a:t>
            </a:r>
            <a:r>
              <a:rPr lang="ko-KR" altLang="en-US" sz="1600" dirty="0">
                <a:latin typeface="+mn-ea"/>
                <a:ea typeface="+mn-ea"/>
              </a:rPr>
              <a:t>회의 후 참여자의 정보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사용된 문서가 자동으로 정리되어 이후에 새로운 회의 참가자도 조회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6BE3E-0BEB-4BC1-81EE-592D36B120A4}"/>
              </a:ext>
            </a:extLst>
          </p:cNvPr>
          <p:cNvSpPr txBox="1"/>
          <p:nvPr/>
        </p:nvSpPr>
        <p:spPr>
          <a:xfrm>
            <a:off x="849313" y="66675"/>
            <a:ext cx="1858962" cy="5540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rPr>
              <a:t>기대 효과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FEFE0C-0924-44A0-94E5-23EFA9609402}"/>
              </a:ext>
            </a:extLst>
          </p:cNvPr>
          <p:cNvSpPr/>
          <p:nvPr/>
        </p:nvSpPr>
        <p:spPr>
          <a:xfrm>
            <a:off x="1593850" y="5775991"/>
            <a:ext cx="433388" cy="43497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latin typeface="+mn-ea"/>
              </a:rPr>
              <a:t>5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59F6B8B2-3DE5-4EA4-B062-9217DBAAE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5756941"/>
            <a:ext cx="3698875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ko-KR" altLang="en-US" sz="2400" b="1" dirty="0">
                <a:latin typeface="+mn-ea"/>
                <a:ea typeface="+mn-ea"/>
              </a:rPr>
              <a:t>회의록 자동 저장 및 요약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51E4ECFC-8C88-4F95-BA28-08EA2A8DF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6231603"/>
            <a:ext cx="9326563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dirty="0"/>
              <a:t>- </a:t>
            </a:r>
            <a:r>
              <a:rPr lang="ko-KR" altLang="en-US" dirty="0"/>
              <a:t>요약된 회의록을 플랫폼 내에서 자동으로 저장하는 기능이 제공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1790</TotalTime>
  <Words>1147</Words>
  <Application>Microsoft Office PowerPoint</Application>
  <PresentationFormat>와이드스크린</PresentationFormat>
  <Paragraphs>222</Paragraphs>
  <Slides>23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Calibri Light</vt:lpstr>
      <vt:lpstr>휴먼둥근헤드라인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박영준</cp:lastModifiedBy>
  <cp:revision>136</cp:revision>
  <dcterms:created xsi:type="dcterms:W3CDTF">2014-04-29T00:37:20Z</dcterms:created>
  <dcterms:modified xsi:type="dcterms:W3CDTF">2019-12-05T02:26:53Z</dcterms:modified>
</cp:coreProperties>
</file>